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6"/>
  </p:notesMasterIdLst>
  <p:handoutMasterIdLst>
    <p:handoutMasterId r:id="rId97"/>
  </p:handoutMasterIdLst>
  <p:sldIdLst>
    <p:sldId id="879" r:id="rId2"/>
    <p:sldId id="880" r:id="rId3"/>
    <p:sldId id="881" r:id="rId4"/>
    <p:sldId id="778" r:id="rId5"/>
    <p:sldId id="779" r:id="rId6"/>
    <p:sldId id="690" r:id="rId7"/>
    <p:sldId id="780" r:id="rId8"/>
    <p:sldId id="619" r:id="rId9"/>
    <p:sldId id="691" r:id="rId10"/>
    <p:sldId id="692" r:id="rId11"/>
    <p:sldId id="693" r:id="rId12"/>
    <p:sldId id="694" r:id="rId13"/>
    <p:sldId id="758" r:id="rId14"/>
    <p:sldId id="782" r:id="rId15"/>
    <p:sldId id="854" r:id="rId16"/>
    <p:sldId id="855" r:id="rId17"/>
    <p:sldId id="882" r:id="rId18"/>
    <p:sldId id="757" r:id="rId19"/>
    <p:sldId id="896" r:id="rId20"/>
    <p:sldId id="696" r:id="rId21"/>
    <p:sldId id="697" r:id="rId22"/>
    <p:sldId id="883" r:id="rId23"/>
    <p:sldId id="884" r:id="rId24"/>
    <p:sldId id="700" r:id="rId25"/>
    <p:sldId id="771" r:id="rId26"/>
    <p:sldId id="830" r:id="rId27"/>
    <p:sldId id="831" r:id="rId28"/>
    <p:sldId id="705" r:id="rId29"/>
    <p:sldId id="710" r:id="rId30"/>
    <p:sldId id="832" r:id="rId31"/>
    <p:sldId id="885" r:id="rId32"/>
    <p:sldId id="886" r:id="rId33"/>
    <p:sldId id="712" r:id="rId34"/>
    <p:sldId id="867" r:id="rId35"/>
    <p:sldId id="866" r:id="rId36"/>
    <p:sldId id="713" r:id="rId37"/>
    <p:sldId id="810" r:id="rId38"/>
    <p:sldId id="811" r:id="rId39"/>
    <p:sldId id="812" r:id="rId40"/>
    <p:sldId id="897" r:id="rId41"/>
    <p:sldId id="887" r:id="rId42"/>
    <p:sldId id="868" r:id="rId43"/>
    <p:sldId id="869" r:id="rId44"/>
    <p:sldId id="870" r:id="rId45"/>
    <p:sldId id="888" r:id="rId46"/>
    <p:sldId id="717" r:id="rId47"/>
    <p:sldId id="889" r:id="rId48"/>
    <p:sldId id="890" r:id="rId49"/>
    <p:sldId id="718" r:id="rId50"/>
    <p:sldId id="787" r:id="rId51"/>
    <p:sldId id="720" r:id="rId52"/>
    <p:sldId id="833" r:id="rId53"/>
    <p:sldId id="722" r:id="rId54"/>
    <p:sldId id="724" r:id="rId55"/>
    <p:sldId id="765" r:id="rId56"/>
    <p:sldId id="786" r:id="rId57"/>
    <p:sldId id="891" r:id="rId58"/>
    <p:sldId id="892" r:id="rId59"/>
    <p:sldId id="838" r:id="rId60"/>
    <p:sldId id="839" r:id="rId61"/>
    <p:sldId id="840" r:id="rId62"/>
    <p:sldId id="893" r:id="rId63"/>
    <p:sldId id="790" r:id="rId64"/>
    <p:sldId id="733" r:id="rId65"/>
    <p:sldId id="734" r:id="rId66"/>
    <p:sldId id="743" r:id="rId67"/>
    <p:sldId id="735" r:id="rId68"/>
    <p:sldId id="736" r:id="rId69"/>
    <p:sldId id="737" r:id="rId70"/>
    <p:sldId id="738" r:id="rId71"/>
    <p:sldId id="894" r:id="rId72"/>
    <p:sldId id="842" r:id="rId73"/>
    <p:sldId id="872" r:id="rId74"/>
    <p:sldId id="898" r:id="rId75"/>
    <p:sldId id="796" r:id="rId76"/>
    <p:sldId id="798" r:id="rId77"/>
    <p:sldId id="843" r:id="rId78"/>
    <p:sldId id="844" r:id="rId79"/>
    <p:sldId id="895" r:id="rId80"/>
    <p:sldId id="845" r:id="rId81"/>
    <p:sldId id="846" r:id="rId82"/>
    <p:sldId id="847" r:id="rId83"/>
    <p:sldId id="848" r:id="rId84"/>
    <p:sldId id="849" r:id="rId85"/>
    <p:sldId id="899" r:id="rId86"/>
    <p:sldId id="900" r:id="rId87"/>
    <p:sldId id="901" r:id="rId88"/>
    <p:sldId id="902" r:id="rId89"/>
    <p:sldId id="903" r:id="rId90"/>
    <p:sldId id="904" r:id="rId91"/>
    <p:sldId id="905" r:id="rId92"/>
    <p:sldId id="906" r:id="rId93"/>
    <p:sldId id="907" r:id="rId94"/>
    <p:sldId id="908" r:id="rId95"/>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buClr>
        <a:schemeClr val="accent2"/>
      </a:buClr>
      <a:buSzPct val="75000"/>
      <a:buFont typeface="Wingdings" pitchFamily="2" charset="2"/>
      <a:defRPr sz="900" b="1" kern="1200">
        <a:solidFill>
          <a:schemeClr val="tx1"/>
        </a:solidFill>
        <a:latin typeface="Arial" charset="0"/>
        <a:ea typeface="+mn-ea"/>
        <a:cs typeface="+mn-cs"/>
      </a:defRPr>
    </a:lvl1pPr>
    <a:lvl2pPr marL="457200" algn="l" rtl="0" eaLnBrk="0" fontAlgn="base" hangingPunct="0">
      <a:spcBef>
        <a:spcPct val="0"/>
      </a:spcBef>
      <a:spcAft>
        <a:spcPct val="0"/>
      </a:spcAft>
      <a:buClr>
        <a:schemeClr val="accent2"/>
      </a:buClr>
      <a:buSzPct val="75000"/>
      <a:buFont typeface="Wingdings" pitchFamily="2" charset="2"/>
      <a:defRPr sz="900" b="1" kern="1200">
        <a:solidFill>
          <a:schemeClr val="tx1"/>
        </a:solidFill>
        <a:latin typeface="Arial" charset="0"/>
        <a:ea typeface="+mn-ea"/>
        <a:cs typeface="+mn-cs"/>
      </a:defRPr>
    </a:lvl2pPr>
    <a:lvl3pPr marL="914400" algn="l" rtl="0" eaLnBrk="0" fontAlgn="base" hangingPunct="0">
      <a:spcBef>
        <a:spcPct val="0"/>
      </a:spcBef>
      <a:spcAft>
        <a:spcPct val="0"/>
      </a:spcAft>
      <a:buClr>
        <a:schemeClr val="accent2"/>
      </a:buClr>
      <a:buSzPct val="75000"/>
      <a:buFont typeface="Wingdings" pitchFamily="2" charset="2"/>
      <a:defRPr sz="900" b="1" kern="1200">
        <a:solidFill>
          <a:schemeClr val="tx1"/>
        </a:solidFill>
        <a:latin typeface="Arial" charset="0"/>
        <a:ea typeface="+mn-ea"/>
        <a:cs typeface="+mn-cs"/>
      </a:defRPr>
    </a:lvl3pPr>
    <a:lvl4pPr marL="1371600" algn="l" rtl="0" eaLnBrk="0" fontAlgn="base" hangingPunct="0">
      <a:spcBef>
        <a:spcPct val="0"/>
      </a:spcBef>
      <a:spcAft>
        <a:spcPct val="0"/>
      </a:spcAft>
      <a:buClr>
        <a:schemeClr val="accent2"/>
      </a:buClr>
      <a:buSzPct val="75000"/>
      <a:buFont typeface="Wingdings" pitchFamily="2" charset="2"/>
      <a:defRPr sz="900" b="1" kern="1200">
        <a:solidFill>
          <a:schemeClr val="tx1"/>
        </a:solidFill>
        <a:latin typeface="Arial" charset="0"/>
        <a:ea typeface="+mn-ea"/>
        <a:cs typeface="+mn-cs"/>
      </a:defRPr>
    </a:lvl4pPr>
    <a:lvl5pPr marL="1828800" algn="l" rtl="0" eaLnBrk="0" fontAlgn="base" hangingPunct="0">
      <a:spcBef>
        <a:spcPct val="0"/>
      </a:spcBef>
      <a:spcAft>
        <a:spcPct val="0"/>
      </a:spcAft>
      <a:buClr>
        <a:schemeClr val="accent2"/>
      </a:buClr>
      <a:buSzPct val="75000"/>
      <a:buFont typeface="Wingdings" pitchFamily="2" charset="2"/>
      <a:defRPr sz="900" b="1" kern="1200">
        <a:solidFill>
          <a:schemeClr val="tx1"/>
        </a:solidFill>
        <a:latin typeface="Arial" charset="0"/>
        <a:ea typeface="+mn-ea"/>
        <a:cs typeface="+mn-cs"/>
      </a:defRPr>
    </a:lvl5pPr>
    <a:lvl6pPr marL="2286000" algn="l" defTabSz="914400" rtl="0" eaLnBrk="1" latinLnBrk="0" hangingPunct="1">
      <a:defRPr sz="900" b="1" kern="1200">
        <a:solidFill>
          <a:schemeClr val="tx1"/>
        </a:solidFill>
        <a:latin typeface="Arial" charset="0"/>
        <a:ea typeface="+mn-ea"/>
        <a:cs typeface="+mn-cs"/>
      </a:defRPr>
    </a:lvl6pPr>
    <a:lvl7pPr marL="2743200" algn="l" defTabSz="914400" rtl="0" eaLnBrk="1" latinLnBrk="0" hangingPunct="1">
      <a:defRPr sz="900" b="1" kern="1200">
        <a:solidFill>
          <a:schemeClr val="tx1"/>
        </a:solidFill>
        <a:latin typeface="Arial" charset="0"/>
        <a:ea typeface="+mn-ea"/>
        <a:cs typeface="+mn-cs"/>
      </a:defRPr>
    </a:lvl7pPr>
    <a:lvl8pPr marL="3200400" algn="l" defTabSz="914400" rtl="0" eaLnBrk="1" latinLnBrk="0" hangingPunct="1">
      <a:defRPr sz="900" b="1" kern="1200">
        <a:solidFill>
          <a:schemeClr val="tx1"/>
        </a:solidFill>
        <a:latin typeface="Arial" charset="0"/>
        <a:ea typeface="+mn-ea"/>
        <a:cs typeface="+mn-cs"/>
      </a:defRPr>
    </a:lvl8pPr>
    <a:lvl9pPr marL="3657600" algn="l" defTabSz="914400" rtl="0" eaLnBrk="1" latinLnBrk="0" hangingPunct="1">
      <a:defRPr sz="9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CC"/>
    <a:srgbClr val="006600"/>
    <a:srgbClr val="FFFF99"/>
    <a:srgbClr val="FFF3F3"/>
    <a:srgbClr val="CCECFF"/>
    <a:srgbClr val="CCFFFF"/>
    <a:srgbClr val="FFE7E7"/>
    <a:srgbClr val="F5E7E7"/>
    <a:srgbClr val="FFE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1" autoAdjust="0"/>
    <p:restoredTop sz="94494" autoAdjust="0"/>
  </p:normalViewPr>
  <p:slideViewPr>
    <p:cSldViewPr>
      <p:cViewPr varScale="1">
        <p:scale>
          <a:sx n="74" d="100"/>
          <a:sy n="74" d="100"/>
        </p:scale>
        <p:origin x="1224"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046" y="-15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63" Type="http://schemas.openxmlformats.org/officeDocument/2006/relationships/slide" Target="slides/slide66.xml"/><Relationship Id="rId68" Type="http://schemas.openxmlformats.org/officeDocument/2006/relationships/slide" Target="slides/slide71.xml"/><Relationship Id="rId76" Type="http://schemas.openxmlformats.org/officeDocument/2006/relationships/slide" Target="slides/slide79.xml"/><Relationship Id="rId7" Type="http://schemas.openxmlformats.org/officeDocument/2006/relationships/slide" Target="slides/slide10.xml"/><Relationship Id="rId71" Type="http://schemas.openxmlformats.org/officeDocument/2006/relationships/slide" Target="slides/slide74.xml"/><Relationship Id="rId2" Type="http://schemas.openxmlformats.org/officeDocument/2006/relationships/slide" Target="slides/slide5.xml"/><Relationship Id="rId16" Type="http://schemas.openxmlformats.org/officeDocument/2006/relationships/slide" Target="slides/slide19.xml"/><Relationship Id="rId29" Type="http://schemas.openxmlformats.org/officeDocument/2006/relationships/slide" Target="slides/slide32.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66" Type="http://schemas.openxmlformats.org/officeDocument/2006/relationships/slide" Target="slides/slide69.xml"/><Relationship Id="rId74" Type="http://schemas.openxmlformats.org/officeDocument/2006/relationships/slide" Target="slides/slide77.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61" Type="http://schemas.openxmlformats.org/officeDocument/2006/relationships/slide" Target="slides/slide64.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65" Type="http://schemas.openxmlformats.org/officeDocument/2006/relationships/slide" Target="slides/slide68.xml"/><Relationship Id="rId73" Type="http://schemas.openxmlformats.org/officeDocument/2006/relationships/slide" Target="slides/slide76.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64" Type="http://schemas.openxmlformats.org/officeDocument/2006/relationships/slide" Target="slides/slide67.xml"/><Relationship Id="rId69" Type="http://schemas.openxmlformats.org/officeDocument/2006/relationships/slide" Target="slides/slide72.xml"/><Relationship Id="rId77" Type="http://schemas.openxmlformats.org/officeDocument/2006/relationships/slide" Target="slides/slide85.xml"/><Relationship Id="rId8" Type="http://schemas.openxmlformats.org/officeDocument/2006/relationships/slide" Target="slides/slide11.xml"/><Relationship Id="rId51" Type="http://schemas.openxmlformats.org/officeDocument/2006/relationships/slide" Target="slides/slide54.xml"/><Relationship Id="rId72" Type="http://schemas.openxmlformats.org/officeDocument/2006/relationships/slide" Target="slides/slide75.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 Id="rId67" Type="http://schemas.openxmlformats.org/officeDocument/2006/relationships/slide" Target="slides/slide70.xml"/><Relationship Id="rId20" Type="http://schemas.openxmlformats.org/officeDocument/2006/relationships/slide" Target="slides/slide23.xml"/><Relationship Id="rId41" Type="http://schemas.openxmlformats.org/officeDocument/2006/relationships/slide" Target="slides/slide44.xml"/><Relationship Id="rId54" Type="http://schemas.openxmlformats.org/officeDocument/2006/relationships/slide" Target="slides/slide57.xml"/><Relationship Id="rId62" Type="http://schemas.openxmlformats.org/officeDocument/2006/relationships/slide" Target="slides/slide65.xml"/><Relationship Id="rId70" Type="http://schemas.openxmlformats.org/officeDocument/2006/relationships/slide" Target="slides/slide73.xml"/><Relationship Id="rId75" Type="http://schemas.openxmlformats.org/officeDocument/2006/relationships/slide" Target="slides/slide78.xml"/><Relationship Id="rId1" Type="http://schemas.openxmlformats.org/officeDocument/2006/relationships/slide" Target="slides/slide4.xml"/><Relationship Id="rId6"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09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559084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18369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6080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6972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1995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79516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Grp="1" noRot="1" noChangeAspect="1" noChangeArrowheads="1" noTextEdit="1"/>
          </p:cNvSpPr>
          <p:nvPr>
            <p:ph type="sldImg"/>
          </p:nvPr>
        </p:nvSpPr>
        <p:spPr>
          <a:ln/>
        </p:spPr>
      </p:sp>
      <p:sp>
        <p:nvSpPr>
          <p:cNvPr id="1183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8699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Rot="1" noChangeAspect="1" noChangeArrowheads="1" noTextEdit="1"/>
          </p:cNvSpPr>
          <p:nvPr>
            <p:ph type="sldImg"/>
          </p:nvPr>
        </p:nvSpPr>
        <p:spPr>
          <a:ln/>
        </p:spPr>
      </p:sp>
      <p:sp>
        <p:nvSpPr>
          <p:cNvPr id="11857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44810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5594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ln/>
        </p:spPr>
      </p:sp>
      <p:sp>
        <p:nvSpPr>
          <p:cNvPr id="9605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4903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pic>
        <p:nvPicPr>
          <p:cNvPr id="124931" name="Rectangle 3"/>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1866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8292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98542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9048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59083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90783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Rot="1" noChangeAspect="1" noChangeArrowheads="1" noTextEdit="1"/>
          </p:cNvSpPr>
          <p:nvPr>
            <p:ph type="sldImg"/>
          </p:nvPr>
        </p:nvSpPr>
        <p:spPr>
          <a:ln/>
        </p:spPr>
      </p:sp>
      <p:sp>
        <p:nvSpPr>
          <p:cNvPr id="8314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86514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Rot="1" noChangeAspect="1" noChangeArrowheads="1" noTextEdit="1"/>
          </p:cNvSpPr>
          <p:nvPr>
            <p:ph type="sldImg"/>
          </p:nvPr>
        </p:nvSpPr>
        <p:spPr>
          <a:ln/>
        </p:spPr>
      </p:sp>
      <p:sp>
        <p:nvSpPr>
          <p:cNvPr id="10065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94819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37655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Rot="1" noChangeAspect="1" noChangeArrowheads="1" noTextEdit="1"/>
          </p:cNvSpPr>
          <p:nvPr>
            <p:ph type="sldImg"/>
          </p:nvPr>
        </p:nvSpPr>
        <p:spPr>
          <a:ln/>
        </p:spPr>
      </p:sp>
      <p:sp>
        <p:nvSpPr>
          <p:cNvPr id="11386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02984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95005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26932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9948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41902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48772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88045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8928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Rot="1" noChangeAspect="1" noChangeArrowheads="1" noTextEdit="1"/>
          </p:cNvSpPr>
          <p:nvPr>
            <p:ph type="sldImg"/>
          </p:nvPr>
        </p:nvSpPr>
        <p:spPr>
          <a:ln/>
        </p:spPr>
      </p:sp>
      <p:sp>
        <p:nvSpPr>
          <p:cNvPr id="12154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99087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Rot="1" noChangeAspect="1" noChangeArrowheads="1" noTextEdit="1"/>
          </p:cNvSpPr>
          <p:nvPr>
            <p:ph type="sldImg"/>
          </p:nvPr>
        </p:nvSpPr>
        <p:spPr>
          <a:ln/>
        </p:spPr>
      </p:sp>
      <p:sp>
        <p:nvSpPr>
          <p:cNvPr id="12134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26226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10385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83308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a:xfrm>
            <a:off x="933450" y="4413250"/>
            <a:ext cx="5137150" cy="4179888"/>
          </a:xfrm>
        </p:spPr>
        <p:txBody>
          <a:bodyPr/>
          <a:lstStyle/>
          <a:p>
            <a:endParaRPr lang="en-US" altLang="en-US" dirty="0"/>
          </a:p>
        </p:txBody>
      </p:sp>
    </p:spTree>
    <p:extLst>
      <p:ext uri="{BB962C8B-B14F-4D97-AF65-F5344CB8AC3E}">
        <p14:creationId xmlns:p14="http://schemas.microsoft.com/office/powerpoint/2010/main" val="2468614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a:xfrm>
            <a:off x="933450" y="4413250"/>
            <a:ext cx="5137150" cy="4179888"/>
          </a:xfrm>
        </p:spPr>
        <p:txBody>
          <a:bodyPr/>
          <a:lstStyle/>
          <a:p>
            <a:endParaRPr lang="en-US" altLang="en-US" dirty="0"/>
          </a:p>
        </p:txBody>
      </p:sp>
    </p:spTree>
    <p:extLst>
      <p:ext uri="{BB962C8B-B14F-4D97-AF65-F5344CB8AC3E}">
        <p14:creationId xmlns:p14="http://schemas.microsoft.com/office/powerpoint/2010/main" val="2516453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pic>
        <p:nvPicPr>
          <p:cNvPr id="124931" name="Rectangle 3"/>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5439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46292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0625" y="703263"/>
            <a:ext cx="4625975" cy="3470275"/>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3797119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Rot="1" noChangeAspect="1" noChangeArrowheads="1" noTextEdit="1"/>
          </p:cNvSpPr>
          <p:nvPr>
            <p:ph type="sldImg"/>
          </p:nvPr>
        </p:nvSpPr>
        <p:spPr>
          <a:ln/>
        </p:spPr>
      </p:sp>
      <p:sp>
        <p:nvSpPr>
          <p:cNvPr id="12175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5007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Rot="1" noChangeAspect="1" noChangeArrowheads="1" noTextEdit="1"/>
          </p:cNvSpPr>
          <p:nvPr>
            <p:ph type="sldImg"/>
          </p:nvPr>
        </p:nvSpPr>
        <p:spPr>
          <a:ln/>
        </p:spPr>
      </p:sp>
      <p:sp>
        <p:nvSpPr>
          <p:cNvPr id="1219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66429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19130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Rot="1" noChangeAspect="1" noChangeArrowheads="1" noTextEdit="1"/>
          </p:cNvSpPr>
          <p:nvPr>
            <p:ph type="sldImg"/>
          </p:nvPr>
        </p:nvSpPr>
        <p:spPr>
          <a:ln/>
        </p:spPr>
      </p:sp>
      <p:sp>
        <p:nvSpPr>
          <p:cNvPr id="1219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25298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41818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891317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858932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14565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7111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39647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20472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Rot="1" noChangeAspect="1" noChangeArrowheads="1" noTextEdit="1"/>
          </p:cNvSpPr>
          <p:nvPr>
            <p:ph type="sldImg"/>
          </p:nvPr>
        </p:nvSpPr>
        <p:spPr>
          <a:ln/>
        </p:spPr>
      </p:sp>
      <p:sp>
        <p:nvSpPr>
          <p:cNvPr id="11427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9267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770747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1026"/>
          <p:cNvSpPr>
            <a:spLocks noGrp="1" noRot="1" noChangeAspect="1" noChangeArrowheads="1" noTextEdit="1"/>
          </p:cNvSpPr>
          <p:nvPr>
            <p:ph type="sldImg"/>
          </p:nvPr>
        </p:nvSpPr>
        <p:spPr>
          <a:ln/>
        </p:spPr>
      </p:sp>
      <p:sp>
        <p:nvSpPr>
          <p:cNvPr id="881667"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029486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Rot="1" noChangeAspect="1" noChangeArrowheads="1" noTextEdit="1"/>
          </p:cNvSpPr>
          <p:nvPr>
            <p:ph type="sldImg"/>
          </p:nvPr>
        </p:nvSpPr>
        <p:spPr>
          <a:ln/>
        </p:spPr>
      </p:sp>
      <p:sp>
        <p:nvSpPr>
          <p:cNvPr id="9881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6506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Rot="1" noChangeAspect="1" noChangeArrowheads="1" noTextEdit="1"/>
          </p:cNvSpPr>
          <p:nvPr>
            <p:ph type="sldImg"/>
          </p:nvPr>
        </p:nvSpPr>
        <p:spPr>
          <a:ln/>
        </p:spPr>
      </p:sp>
      <p:sp>
        <p:nvSpPr>
          <p:cNvPr id="1038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60199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0625" y="703263"/>
            <a:ext cx="4625975" cy="3470275"/>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81286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0625" y="703263"/>
            <a:ext cx="4625975" cy="3470275"/>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1752292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Rot="1" noChangeAspect="1" noChangeArrowheads="1" noTextEdit="1"/>
          </p:cNvSpPr>
          <p:nvPr>
            <p:ph type="sldImg"/>
          </p:nvPr>
        </p:nvSpPr>
        <p:spPr>
          <a:ln/>
        </p:spPr>
      </p:sp>
      <p:sp>
        <p:nvSpPr>
          <p:cNvPr id="11530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468337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5712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Rot="1" noChangeAspect="1" noChangeArrowheads="1" noTextEdit="1"/>
          </p:cNvSpPr>
          <p:nvPr>
            <p:ph type="sldImg"/>
          </p:nvPr>
        </p:nvSpPr>
        <p:spPr>
          <a:ln/>
        </p:spPr>
      </p:sp>
      <p:sp>
        <p:nvSpPr>
          <p:cNvPr id="10260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286282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31613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52435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Rot="1" noChangeAspect="1" noChangeArrowheads="1" noTextEdit="1"/>
          </p:cNvSpPr>
          <p:nvPr>
            <p:ph type="sldImg"/>
          </p:nvPr>
        </p:nvSpPr>
        <p:spPr>
          <a:ln/>
        </p:spPr>
      </p:sp>
      <p:sp>
        <p:nvSpPr>
          <p:cNvPr id="10506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624909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94451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357944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noTextEdit="1"/>
          </p:cNvSpPr>
          <p:nvPr>
            <p:ph type="sldImg"/>
          </p:nvPr>
        </p:nvSpPr>
        <p:spPr>
          <a:ln/>
        </p:spPr>
      </p:sp>
      <p:sp>
        <p:nvSpPr>
          <p:cNvPr id="920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149016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072199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noTextEdit="1"/>
          </p:cNvSpPr>
          <p:nvPr>
            <p:ph type="sldImg"/>
          </p:nvPr>
        </p:nvSpPr>
        <p:spPr>
          <a:ln/>
        </p:spPr>
      </p:sp>
      <p:sp>
        <p:nvSpPr>
          <p:cNvPr id="9062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42805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Rot="1" noChangeAspect="1" noChangeArrowheads="1" noTextEdit="1"/>
          </p:cNvSpPr>
          <p:nvPr>
            <p:ph type="sldImg"/>
          </p:nvPr>
        </p:nvSpPr>
        <p:spPr>
          <a:ln/>
        </p:spPr>
      </p:sp>
      <p:sp>
        <p:nvSpPr>
          <p:cNvPr id="908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805221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9584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1026"/>
          <p:cNvSpPr>
            <a:spLocks noGrp="1" noRot="1" noChangeAspect="1" noChangeArrowheads="1" noTextEdit="1"/>
          </p:cNvSpPr>
          <p:nvPr>
            <p:ph type="sldImg"/>
          </p:nvPr>
        </p:nvSpPr>
        <p:spPr>
          <a:ln/>
        </p:spPr>
      </p:sp>
      <p:sp>
        <p:nvSpPr>
          <p:cNvPr id="687107"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100928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957396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noRot="1" noChangeAspect="1" noChangeArrowheads="1" noTextEdit="1"/>
          </p:cNvSpPr>
          <p:nvPr>
            <p:ph type="sldImg"/>
          </p:nvPr>
        </p:nvSpPr>
        <p:spPr>
          <a:ln/>
        </p:spPr>
      </p:sp>
      <p:sp>
        <p:nvSpPr>
          <p:cNvPr id="1163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499561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Rot="1" noChangeAspect="1" noChangeArrowheads="1" noTextEdit="1"/>
          </p:cNvSpPr>
          <p:nvPr>
            <p:ph type="sldImg"/>
          </p:nvPr>
        </p:nvSpPr>
        <p:spPr>
          <a:ln/>
        </p:spPr>
      </p:sp>
      <p:sp>
        <p:nvSpPr>
          <p:cNvPr id="1225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659605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pic>
        <p:nvPicPr>
          <p:cNvPr id="124931" name="Rectangle 3"/>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141104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275185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735370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494593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871145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90625" y="703263"/>
            <a:ext cx="4625975" cy="3470275"/>
          </a:xfrm>
          <a:ln/>
        </p:spPr>
      </p:sp>
      <p:sp>
        <p:nvSpPr>
          <p:cNvPr id="1464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843645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401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a:xfrm>
            <a:off x="933450" y="4413250"/>
            <a:ext cx="5137150" cy="4179888"/>
          </a:xfrm>
        </p:spPr>
        <p:txBody>
          <a:bodyPr/>
          <a:lstStyle/>
          <a:p>
            <a:endParaRPr lang="en-US" altLang="en-US" dirty="0"/>
          </a:p>
        </p:txBody>
      </p:sp>
    </p:spTree>
    <p:extLst>
      <p:ext uri="{BB962C8B-B14F-4D97-AF65-F5344CB8AC3E}">
        <p14:creationId xmlns:p14="http://schemas.microsoft.com/office/powerpoint/2010/main" val="16595669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81250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Rot="1" noChangeAspect="1" noChangeArrowheads="1" noTextEdit="1"/>
          </p:cNvSpPr>
          <p:nvPr>
            <p:ph type="sldImg"/>
          </p:nvPr>
        </p:nvSpPr>
        <p:spPr>
          <a:ln/>
        </p:spPr>
      </p:sp>
      <p:sp>
        <p:nvSpPr>
          <p:cNvPr id="1191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688198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799870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565108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pic>
        <p:nvPicPr>
          <p:cNvPr id="124931" name="Rectangle 3"/>
          <p:cNvPicPr>
            <a:picLocks noGrp="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916059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latin typeface="Arial" charset="0"/>
            </a:endParaRPr>
          </a:p>
        </p:txBody>
      </p:sp>
    </p:spTree>
    <p:extLst>
      <p:ext uri="{BB962C8B-B14F-4D97-AF65-F5344CB8AC3E}">
        <p14:creationId xmlns:p14="http://schemas.microsoft.com/office/powerpoint/2010/main" val="22870132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latin typeface="Arial" charset="0"/>
            </a:endParaRPr>
          </a:p>
        </p:txBody>
      </p:sp>
    </p:spTree>
    <p:extLst>
      <p:ext uri="{BB962C8B-B14F-4D97-AF65-F5344CB8AC3E}">
        <p14:creationId xmlns:p14="http://schemas.microsoft.com/office/powerpoint/2010/main" val="16175902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latin typeface="Arial" charset="0"/>
            </a:endParaRPr>
          </a:p>
        </p:txBody>
      </p:sp>
    </p:spTree>
    <p:extLst>
      <p:ext uri="{BB962C8B-B14F-4D97-AF65-F5344CB8AC3E}">
        <p14:creationId xmlns:p14="http://schemas.microsoft.com/office/powerpoint/2010/main" val="36276512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latin typeface="Arial" charset="0"/>
            </a:endParaRPr>
          </a:p>
        </p:txBody>
      </p:sp>
    </p:spTree>
    <p:extLst>
      <p:ext uri="{BB962C8B-B14F-4D97-AF65-F5344CB8AC3E}">
        <p14:creationId xmlns:p14="http://schemas.microsoft.com/office/powerpoint/2010/main" val="9891903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latin typeface="Arial" charset="0"/>
            </a:endParaRPr>
          </a:p>
        </p:txBody>
      </p:sp>
    </p:spTree>
    <p:extLst>
      <p:ext uri="{BB962C8B-B14F-4D97-AF65-F5344CB8AC3E}">
        <p14:creationId xmlns:p14="http://schemas.microsoft.com/office/powerpoint/2010/main" val="104812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280449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0255656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1019827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1845967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63" tIns="46733" rIns="93463" bIns="46733"/>
          <a:lstStyle/>
          <a:p>
            <a:endParaRPr lang="en-US" altLang="en-US" dirty="0" smtClean="0">
              <a:latin typeface="Arial" charset="0"/>
            </a:endParaRPr>
          </a:p>
        </p:txBody>
      </p:sp>
    </p:spTree>
    <p:extLst>
      <p:ext uri="{BB962C8B-B14F-4D97-AF65-F5344CB8AC3E}">
        <p14:creationId xmlns:p14="http://schemas.microsoft.com/office/powerpoint/2010/main" val="1830483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635122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221698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59909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828148936"/>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9094923"/>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4129808"/>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8969146"/>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8969146"/>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699970"/>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699970"/>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689831"/>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74573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9201380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625685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483274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7891140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82152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555578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493079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1200" dirty="0"/>
              <a:t>9-</a:t>
            </a:r>
            <a:fld id="{089F11FD-7156-44C5-97A4-6F1A7691B246}" type="slidenum">
              <a:rPr lang="en-US" altLang="en-US" sz="1200"/>
              <a:pPr algn="ctr">
                <a:spcBef>
                  <a:spcPct val="50000"/>
                </a:spcBef>
                <a:buClrTx/>
                <a:buSzTx/>
                <a:buFontTx/>
                <a:buNone/>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228600" y="57912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dirty="0" smtClean="0">
                <a:solidFill>
                  <a:schemeClr val="accent3"/>
                </a:solidFill>
                <a:latin typeface="Liberation Sans" panose="020B0604020202020204" pitchFamily="34" charset="0"/>
              </a:rPr>
              <a:t>Prepared by</a:t>
            </a:r>
          </a:p>
          <a:p>
            <a:pPr algn="ctr">
              <a:defRPr/>
            </a:pPr>
            <a:r>
              <a:rPr lang="en-US" sz="1400" dirty="0" smtClean="0">
                <a:solidFill>
                  <a:schemeClr val="accent3"/>
                </a:solidFill>
                <a:latin typeface="Liberation Sans" panose="020B0604020202020204" pitchFamily="34" charset="0"/>
              </a:rPr>
              <a:t>Coby Harmon</a:t>
            </a:r>
          </a:p>
          <a:p>
            <a:pPr algn="ctr">
              <a:defRPr/>
            </a:pPr>
            <a:r>
              <a:rPr lang="en-US" sz="1400" dirty="0" smtClean="0">
                <a:solidFill>
                  <a:schemeClr val="accent3"/>
                </a:solidFill>
                <a:latin typeface="Liberation Sans" panose="020B0604020202020204" pitchFamily="34" charset="0"/>
              </a:rPr>
              <a:t>University of California, Santa Barbara</a:t>
            </a:r>
          </a:p>
          <a:p>
            <a:pPr algn="ct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0830110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3" name="Text Box 3"/>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LAND IMPROVEMENTS</a:t>
            </a:r>
            <a:endParaRPr lang="en-US" altLang="en-US" sz="2800" dirty="0">
              <a:solidFill>
                <a:srgbClr val="006600"/>
              </a:solidFill>
              <a:latin typeface="Liberation Sans" panose="020B0604020202020204" pitchFamily="34" charset="0"/>
            </a:endParaRPr>
          </a:p>
        </p:txBody>
      </p:sp>
      <p:sp>
        <p:nvSpPr>
          <p:cNvPr id="814085" name="Text Box 5"/>
          <p:cNvSpPr txBox="1">
            <a:spLocks noChangeArrowheads="1"/>
          </p:cNvSpPr>
          <p:nvPr/>
        </p:nvSpPr>
        <p:spPr bwMode="auto">
          <a:xfrm>
            <a:off x="608652" y="1905000"/>
            <a:ext cx="7988300" cy="365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717675" indent="-457200">
              <a:defRPr sz="2400">
                <a:solidFill>
                  <a:schemeClr val="tx1"/>
                </a:solidFill>
                <a:latin typeface="Times New Roman" pitchFamily="18" charset="0"/>
              </a:defRPr>
            </a:lvl3pPr>
            <a:lvl4pPr marL="2289175" indent="-457200">
              <a:defRPr sz="2400">
                <a:solidFill>
                  <a:schemeClr val="tx1"/>
                </a:solidFill>
                <a:latin typeface="Times New Roman" pitchFamily="18" charset="0"/>
              </a:defRPr>
            </a:lvl4pPr>
            <a:lvl5pPr marL="2860675" indent="-457200">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marL="0" lvl="1" indent="0">
              <a:lnSpc>
                <a:spcPct val="125000"/>
              </a:lnSpc>
              <a:spcBef>
                <a:spcPts val="1200"/>
              </a:spcBef>
              <a:buClr>
                <a:srgbClr val="800000"/>
              </a:buClr>
              <a:buSzPct val="80000"/>
            </a:pPr>
            <a:r>
              <a:rPr lang="en-US" altLang="en-US" sz="2300" dirty="0" smtClean="0">
                <a:latin typeface="Liberation Sans" panose="020B0604020202020204" pitchFamily="34" charset="0"/>
              </a:rPr>
              <a:t>Includes all expenditures</a:t>
            </a:r>
            <a:r>
              <a:rPr lang="en-US" altLang="en-US" sz="2300" b="0" dirty="0" smtClean="0">
                <a:latin typeface="Liberation Sans" panose="020B0604020202020204" pitchFamily="34" charset="0"/>
              </a:rPr>
              <a:t> necessary to make the improvements </a:t>
            </a:r>
            <a:r>
              <a:rPr lang="en-US" altLang="en-US" sz="2300" dirty="0" smtClean="0">
                <a:latin typeface="Liberation Sans" panose="020B0604020202020204" pitchFamily="34" charset="0"/>
              </a:rPr>
              <a:t>ready for their intended use</a:t>
            </a:r>
            <a:r>
              <a:rPr lang="en-US" altLang="en-US" sz="2300" b="0" dirty="0" smtClean="0">
                <a:latin typeface="Liberation Sans" panose="020B0604020202020204" pitchFamily="34" charset="0"/>
              </a:rPr>
              <a:t>.</a:t>
            </a:r>
            <a:endParaRPr lang="en-US" altLang="en-US" sz="2300" dirty="0" smtClean="0">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200" dirty="0" smtClean="0">
                <a:latin typeface="Liberation Sans" panose="020B0604020202020204" pitchFamily="34" charset="0"/>
              </a:rPr>
              <a:t>Examples</a:t>
            </a:r>
            <a:r>
              <a:rPr lang="en-US" altLang="en-US" sz="2200" dirty="0">
                <a:latin typeface="Liberation Sans" panose="020B0604020202020204" pitchFamily="34" charset="0"/>
              </a:rPr>
              <a:t>: </a:t>
            </a:r>
            <a:r>
              <a:rPr lang="en-US" altLang="en-US" sz="2200" b="0" dirty="0">
                <a:latin typeface="Liberation Sans" panose="020B0604020202020204" pitchFamily="34" charset="0"/>
              </a:rPr>
              <a:t>driveways, parking lots, fences, landscaping, and lighting.</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Limited useful lives.</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Expense (depreciate) the cost of land improvements over their useful lives.</a:t>
            </a: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9"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4" name="Text Box 6"/>
          <p:cNvSpPr txBox="1">
            <a:spLocks noChangeArrowheads="1"/>
          </p:cNvSpPr>
          <p:nvPr/>
        </p:nvSpPr>
        <p:spPr bwMode="auto">
          <a:xfrm>
            <a:off x="608652" y="1918648"/>
            <a:ext cx="8230548" cy="449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indent="-400050">
              <a:defRPr sz="2400">
                <a:solidFill>
                  <a:schemeClr val="tx1"/>
                </a:solidFill>
                <a:latin typeface="Times New Roman" pitchFamily="18" charset="0"/>
              </a:defRPr>
            </a:lvl2pPr>
            <a:lvl3pPr marL="1717675" indent="-457200">
              <a:defRPr sz="2400">
                <a:solidFill>
                  <a:schemeClr val="tx1"/>
                </a:solidFill>
                <a:latin typeface="Times New Roman" pitchFamily="18" charset="0"/>
              </a:defRPr>
            </a:lvl3pPr>
            <a:lvl4pPr marL="2289175" indent="-457200">
              <a:defRPr sz="2400">
                <a:solidFill>
                  <a:schemeClr val="tx1"/>
                </a:solidFill>
                <a:latin typeface="Times New Roman" pitchFamily="18" charset="0"/>
              </a:defRPr>
            </a:lvl4pPr>
            <a:lvl5pPr marL="2860675" indent="-457200">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buClr>
                <a:srgbClr val="800000"/>
              </a:buClr>
              <a:buSzTx/>
            </a:pPr>
            <a:r>
              <a:rPr lang="en-US" altLang="en-US" sz="2300" dirty="0" smtClean="0">
                <a:latin typeface="Liberation Sans" panose="020B0604020202020204" pitchFamily="34" charset="0"/>
              </a:rPr>
              <a:t>Includes all </a:t>
            </a:r>
            <a:r>
              <a:rPr lang="en-US" altLang="en-US" sz="2300" b="0" dirty="0" smtClean="0">
                <a:latin typeface="Liberation Sans" panose="020B0604020202020204" pitchFamily="34" charset="0"/>
              </a:rPr>
              <a:t>costs related directly to purchase or construction.</a:t>
            </a:r>
            <a:endParaRPr lang="en-US" altLang="en-US" sz="2300" dirty="0" smtClean="0">
              <a:latin typeface="Liberation Sans" panose="020B0604020202020204" pitchFamily="34" charset="0"/>
            </a:endParaRPr>
          </a:p>
          <a:p>
            <a:pPr>
              <a:lnSpc>
                <a:spcPct val="120000"/>
              </a:lnSpc>
              <a:spcBef>
                <a:spcPct val="40000"/>
              </a:spcBef>
              <a:buClr>
                <a:srgbClr val="800000"/>
              </a:buClr>
              <a:buSzTx/>
              <a:buFontTx/>
              <a:buNone/>
            </a:pPr>
            <a:r>
              <a:rPr lang="en-US" altLang="en-US" sz="2300" dirty="0" smtClean="0">
                <a:latin typeface="Liberation Sans" panose="020B0604020202020204" pitchFamily="34" charset="0"/>
              </a:rPr>
              <a:t>Purchase </a:t>
            </a:r>
            <a:r>
              <a:rPr lang="en-US" altLang="en-US" sz="2300" dirty="0">
                <a:latin typeface="Liberation Sans" panose="020B0604020202020204" pitchFamily="34" charset="0"/>
              </a:rPr>
              <a:t>costs:</a:t>
            </a:r>
          </a:p>
          <a:p>
            <a:pPr lvl="1" indent="-454025">
              <a:lnSpc>
                <a:spcPct val="120000"/>
              </a:lnSpc>
              <a:spcBef>
                <a:spcPct val="40000"/>
              </a:spcBef>
              <a:buClr>
                <a:srgbClr val="CC0000"/>
              </a:buClr>
              <a:buSzPct val="80000"/>
              <a:buFont typeface="Wingdings" pitchFamily="2" charset="2"/>
              <a:buChar char="u"/>
            </a:pPr>
            <a:r>
              <a:rPr lang="en-US" altLang="en-US" sz="2200" b="0" dirty="0">
                <a:latin typeface="Liberation Sans" panose="020B0604020202020204" pitchFamily="34" charset="0"/>
              </a:rPr>
              <a:t>Purchase price, closing costs (attorney’s fees, title insurance, etc.) and real estate broker’s commission.</a:t>
            </a:r>
          </a:p>
          <a:p>
            <a:pPr lvl="1" indent="-454025">
              <a:lnSpc>
                <a:spcPct val="120000"/>
              </a:lnSpc>
              <a:spcBef>
                <a:spcPct val="40000"/>
              </a:spcBef>
              <a:buClr>
                <a:srgbClr val="CC0000"/>
              </a:buClr>
              <a:buSzPct val="80000"/>
              <a:buFont typeface="Wingdings" pitchFamily="2" charset="2"/>
              <a:buChar char="u"/>
            </a:pPr>
            <a:r>
              <a:rPr lang="en-US" altLang="en-US" sz="2200" b="0" dirty="0">
                <a:latin typeface="Liberation Sans" panose="020B0604020202020204" pitchFamily="34" charset="0"/>
              </a:rPr>
              <a:t>Remodeling and replacing or repairing the roof, floors, electrical wiring, and plumbing.</a:t>
            </a:r>
          </a:p>
          <a:p>
            <a:pPr marL="685800" indent="-685800">
              <a:lnSpc>
                <a:spcPct val="120000"/>
              </a:lnSpc>
              <a:spcBef>
                <a:spcPct val="40000"/>
              </a:spcBef>
              <a:buClr>
                <a:srgbClr val="800000"/>
              </a:buClr>
              <a:buSzTx/>
              <a:buFontTx/>
              <a:buNone/>
            </a:pPr>
            <a:r>
              <a:rPr lang="en-US" altLang="en-US" sz="2300" dirty="0">
                <a:latin typeface="Liberation Sans" panose="020B0604020202020204" pitchFamily="34" charset="0"/>
              </a:rPr>
              <a:t>Construction costs:</a:t>
            </a:r>
          </a:p>
          <a:p>
            <a:pPr lvl="1" indent="-454025">
              <a:lnSpc>
                <a:spcPct val="120000"/>
              </a:lnSpc>
              <a:spcBef>
                <a:spcPct val="40000"/>
              </a:spcBef>
              <a:buClr>
                <a:srgbClr val="CC0000"/>
              </a:buClr>
              <a:buSzPct val="80000"/>
              <a:buFont typeface="Wingdings" pitchFamily="2" charset="2"/>
              <a:buChar char="u"/>
            </a:pPr>
            <a:r>
              <a:rPr lang="en-US" altLang="en-US" sz="2200" b="0" dirty="0">
                <a:latin typeface="Liberation Sans" panose="020B0604020202020204" pitchFamily="34" charset="0"/>
              </a:rPr>
              <a:t>Contract price plus payments for architects’ fees, building permits, and excavation costs.</a:t>
            </a:r>
          </a:p>
        </p:txBody>
      </p:sp>
      <p:sp>
        <p:nvSpPr>
          <p:cNvPr id="816141" name="Text Box 13"/>
          <p:cNvSpPr txBox="1">
            <a:spLocks noChangeArrowheads="1"/>
          </p:cNvSpPr>
          <p:nvPr/>
        </p:nvSpPr>
        <p:spPr bwMode="auto">
          <a:xfrm>
            <a:off x="609600" y="1297229"/>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BUILDINGS</a:t>
            </a:r>
            <a:endParaRPr lang="en-US" altLang="en-US" sz="2800" dirty="0">
              <a:solidFill>
                <a:srgbClr val="006600"/>
              </a:solidFill>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9"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82" name="Text Box 6"/>
          <p:cNvSpPr txBox="1">
            <a:spLocks noChangeArrowheads="1"/>
          </p:cNvSpPr>
          <p:nvPr/>
        </p:nvSpPr>
        <p:spPr bwMode="auto">
          <a:xfrm>
            <a:off x="609600" y="1905000"/>
            <a:ext cx="7861300" cy="44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717675" indent="-457200">
              <a:defRPr sz="2400">
                <a:solidFill>
                  <a:schemeClr val="tx1"/>
                </a:solidFill>
                <a:latin typeface="Times New Roman" pitchFamily="18" charset="0"/>
              </a:defRPr>
            </a:lvl3pPr>
            <a:lvl4pPr marL="2289175" indent="-457200">
              <a:defRPr sz="2400">
                <a:solidFill>
                  <a:schemeClr val="tx1"/>
                </a:solidFill>
                <a:latin typeface="Times New Roman" pitchFamily="18" charset="0"/>
              </a:defRPr>
            </a:lvl4pPr>
            <a:lvl5pPr marL="2860675" indent="-457200">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Tx/>
              <a:buSzPct val="80000"/>
              <a:buFontTx/>
              <a:buNone/>
            </a:pPr>
            <a:r>
              <a:rPr lang="en-US" altLang="en-US" sz="2300" dirty="0" smtClean="0">
                <a:latin typeface="Liberation Sans" panose="020B0604020202020204" pitchFamily="34" charset="0"/>
              </a:rPr>
              <a:t>Include all costs</a:t>
            </a:r>
            <a:r>
              <a:rPr lang="en-US" altLang="en-US" sz="2300" b="0" dirty="0" smtClean="0">
                <a:latin typeface="Liberation Sans" panose="020B0604020202020204" pitchFamily="34" charset="0"/>
              </a:rPr>
              <a:t> incurred in acquiring the equipment and </a:t>
            </a:r>
            <a:r>
              <a:rPr lang="en-US" altLang="en-US" sz="2300" dirty="0" smtClean="0">
                <a:latin typeface="Liberation Sans" panose="020B0604020202020204" pitchFamily="34" charset="0"/>
              </a:rPr>
              <a:t>preparing it for use</a:t>
            </a:r>
            <a:r>
              <a:rPr lang="en-US" altLang="en-US" sz="2300" b="0" dirty="0" smtClean="0">
                <a:latin typeface="Liberation Sans" panose="020B0604020202020204" pitchFamily="34" charset="0"/>
              </a:rPr>
              <a:t>.</a:t>
            </a:r>
          </a:p>
          <a:p>
            <a:pPr>
              <a:lnSpc>
                <a:spcPct val="125000"/>
              </a:lnSpc>
              <a:spcBef>
                <a:spcPts val="1200"/>
              </a:spcBef>
              <a:buClrTx/>
              <a:buSzPct val="80000"/>
              <a:buFontTx/>
              <a:buNone/>
            </a:pPr>
            <a:r>
              <a:rPr lang="en-US" altLang="en-US" sz="2300" b="0" dirty="0" smtClean="0">
                <a:latin typeface="Liberation Sans" panose="020B0604020202020204" pitchFamily="34" charset="0"/>
              </a:rPr>
              <a:t>Costs typically include:</a:t>
            </a:r>
          </a:p>
          <a:p>
            <a:pPr lvl="1">
              <a:lnSpc>
                <a:spcPct val="125000"/>
              </a:lnSpc>
              <a:spcBef>
                <a:spcPts val="1200"/>
              </a:spcBef>
              <a:buClr>
                <a:srgbClr val="CC0000"/>
              </a:buClr>
              <a:buSzPct val="80000"/>
              <a:buFont typeface="Wingdings" pitchFamily="2" charset="2"/>
              <a:buChar char="u"/>
            </a:pPr>
            <a:r>
              <a:rPr lang="en-US" altLang="en-US" sz="2100" b="0" dirty="0" smtClean="0">
                <a:latin typeface="Liberation Sans" panose="020B0604020202020204" pitchFamily="34" charset="0"/>
              </a:rPr>
              <a:t>Cash </a:t>
            </a:r>
            <a:r>
              <a:rPr lang="en-US" altLang="en-US" sz="2100" b="0" dirty="0">
                <a:latin typeface="Liberation Sans" panose="020B0604020202020204" pitchFamily="34" charset="0"/>
              </a:rPr>
              <a:t>purchase price.</a:t>
            </a:r>
          </a:p>
          <a:p>
            <a:pPr lvl="1">
              <a:lnSpc>
                <a:spcPct val="125000"/>
              </a:lnSpc>
              <a:spcBef>
                <a:spcPts val="600"/>
              </a:spcBef>
              <a:buClr>
                <a:srgbClr val="CC0000"/>
              </a:buClr>
              <a:buSzPct val="80000"/>
              <a:buFont typeface="Wingdings" pitchFamily="2" charset="2"/>
              <a:buChar char="u"/>
            </a:pPr>
            <a:r>
              <a:rPr lang="en-US" altLang="en-US" sz="2100" b="0" dirty="0">
                <a:latin typeface="Liberation Sans" panose="020B0604020202020204" pitchFamily="34" charset="0"/>
              </a:rPr>
              <a:t>Sales taxes.</a:t>
            </a:r>
          </a:p>
          <a:p>
            <a:pPr lvl="1">
              <a:lnSpc>
                <a:spcPct val="125000"/>
              </a:lnSpc>
              <a:spcBef>
                <a:spcPts val="600"/>
              </a:spcBef>
              <a:buClr>
                <a:srgbClr val="CC0000"/>
              </a:buClr>
              <a:buSzPct val="80000"/>
              <a:buFont typeface="Wingdings" pitchFamily="2" charset="2"/>
              <a:buChar char="u"/>
            </a:pPr>
            <a:r>
              <a:rPr lang="en-US" altLang="en-US" sz="2100" b="0" dirty="0">
                <a:latin typeface="Liberation Sans" panose="020B0604020202020204" pitchFamily="34" charset="0"/>
              </a:rPr>
              <a:t>Freight charges. </a:t>
            </a:r>
          </a:p>
          <a:p>
            <a:pPr lvl="1">
              <a:lnSpc>
                <a:spcPct val="125000"/>
              </a:lnSpc>
              <a:spcBef>
                <a:spcPts val="600"/>
              </a:spcBef>
              <a:buClr>
                <a:srgbClr val="CC0000"/>
              </a:buClr>
              <a:buSzPct val="80000"/>
              <a:buFont typeface="Wingdings" pitchFamily="2" charset="2"/>
              <a:buChar char="u"/>
            </a:pPr>
            <a:r>
              <a:rPr lang="en-US" altLang="en-US" sz="2100" b="0" dirty="0">
                <a:latin typeface="Liberation Sans" panose="020B0604020202020204" pitchFamily="34" charset="0"/>
              </a:rPr>
              <a:t>Insurance during transit paid by the purchaser.</a:t>
            </a:r>
          </a:p>
          <a:p>
            <a:pPr lvl="1">
              <a:lnSpc>
                <a:spcPct val="125000"/>
              </a:lnSpc>
              <a:spcBef>
                <a:spcPts val="600"/>
              </a:spcBef>
              <a:buClr>
                <a:srgbClr val="CC0000"/>
              </a:buClr>
              <a:buSzPct val="80000"/>
              <a:buFont typeface="Wingdings" pitchFamily="2" charset="2"/>
              <a:buChar char="u"/>
            </a:pPr>
            <a:r>
              <a:rPr lang="en-US" altLang="en-US" sz="2100" b="0" dirty="0">
                <a:latin typeface="Liberation Sans" panose="020B0604020202020204" pitchFamily="34" charset="0"/>
              </a:rPr>
              <a:t>Expenditures required in assembling, installing, and testing the unit.</a:t>
            </a:r>
          </a:p>
        </p:txBody>
      </p:sp>
      <p:sp>
        <p:nvSpPr>
          <p:cNvPr id="818189" name="Text Box 13"/>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EQUIPMENT</a:t>
            </a:r>
            <a:endParaRPr lang="en-US" altLang="en-US" sz="2800" dirty="0">
              <a:solidFill>
                <a:srgbClr val="006600"/>
              </a:solidFill>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9"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Text Box 2"/>
          <p:cNvSpPr txBox="1">
            <a:spLocks noChangeArrowheads="1"/>
          </p:cNvSpPr>
          <p:nvPr/>
        </p:nvSpPr>
        <p:spPr bwMode="auto">
          <a:xfrm>
            <a:off x="609600" y="1219200"/>
            <a:ext cx="8001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ClrTx/>
              <a:buSzTx/>
              <a:buFontTx/>
              <a:buNone/>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Zhang </a:t>
            </a:r>
            <a:r>
              <a:rPr lang="en-US" altLang="en-US" sz="2200" b="0" dirty="0">
                <a:latin typeface="Liberation Sans" panose="020B0604020202020204" pitchFamily="34" charset="0"/>
              </a:rPr>
              <a:t>Company purchases factory machinery at a cash price of HK$500,000. Related expenditures are for sales taxes HK$30,000, insurance during shipping HK$5,000, and installation and testing HK$10,000. Compute the cost of the machinery.</a:t>
            </a:r>
          </a:p>
        </p:txBody>
      </p:sp>
      <p:sp>
        <p:nvSpPr>
          <p:cNvPr id="961541" name="Rectangle 5"/>
          <p:cNvSpPr>
            <a:spLocks noChangeArrowheads="1"/>
          </p:cNvSpPr>
          <p:nvPr/>
        </p:nvSpPr>
        <p:spPr bwMode="auto">
          <a:xfrm>
            <a:off x="6019800" y="3170238"/>
            <a:ext cx="16764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har char="l"/>
              <a:defRPr sz="2800" b="1">
                <a:solidFill>
                  <a:schemeClr val="bg2"/>
                </a:solidFill>
                <a:effectLst>
                  <a:outerShdw blurRad="38100" dist="38100" dir="2700000" algn="tl">
                    <a:srgbClr val="C0C0C0"/>
                  </a:outerShdw>
                </a:effectLst>
                <a:latin typeface="Arial" charset="0"/>
              </a:defRPr>
            </a:lvl1pPr>
            <a:lvl2pPr marL="742950" indent="-285750">
              <a:spcBef>
                <a:spcPct val="20000"/>
              </a:spcBef>
              <a:buChar char="l"/>
              <a:defRPr sz="2400" b="1">
                <a:solidFill>
                  <a:schemeClr val="bg2"/>
                </a:solidFill>
                <a:effectLst>
                  <a:outerShdw blurRad="38100" dist="38100" dir="2700000" algn="tl">
                    <a:srgbClr val="C0C0C0"/>
                  </a:outerShdw>
                </a:effectLst>
                <a:latin typeface="Arial" charset="0"/>
              </a:defRPr>
            </a:lvl2pPr>
            <a:lvl3pPr marL="1143000" indent="-228600">
              <a:spcBef>
                <a:spcPct val="20000"/>
              </a:spcBef>
              <a:buChar char="l"/>
              <a:defRPr sz="2000" b="1">
                <a:solidFill>
                  <a:schemeClr val="bg2"/>
                </a:solidFill>
                <a:effectLst>
                  <a:outerShdw blurRad="38100" dist="38100" dir="2700000" algn="tl">
                    <a:srgbClr val="C0C0C0"/>
                  </a:outerShdw>
                </a:effectLst>
                <a:latin typeface="Arial" charset="0"/>
              </a:defRPr>
            </a:lvl3pPr>
            <a:lvl4pPr marL="1600200" indent="-228600">
              <a:spcBef>
                <a:spcPct val="20000"/>
              </a:spcBef>
              <a:buChar char="l"/>
              <a:defRPr sz="2000" b="1">
                <a:solidFill>
                  <a:schemeClr val="bg2"/>
                </a:solidFill>
                <a:effectLst>
                  <a:outerShdw blurRad="38100" dist="38100" dir="2700000" algn="tl">
                    <a:srgbClr val="C0C0C0"/>
                  </a:outerShdw>
                </a:effectLst>
                <a:latin typeface="Arial" charset="0"/>
              </a:defRPr>
            </a:lvl4pPr>
            <a:lvl5pPr marL="2057400" indent="-228600">
              <a:spcBef>
                <a:spcPct val="20000"/>
              </a:spcBef>
              <a:buChar char="l"/>
              <a:defRPr sz="2000" b="1">
                <a:solidFill>
                  <a:schemeClr val="bg2"/>
                </a:solidFill>
                <a:effectLst>
                  <a:outerShdw blurRad="38100" dist="38100" dir="2700000" algn="tl">
                    <a:srgbClr val="C0C0C0"/>
                  </a:outerShdw>
                </a:effectLst>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lgn="ctr">
              <a:buFont typeface="Wingdings" pitchFamily="2" charset="2"/>
              <a:buNone/>
            </a:pPr>
            <a:r>
              <a:rPr lang="en-US" altLang="en-US" sz="2200" dirty="0">
                <a:solidFill>
                  <a:schemeClr val="tx1"/>
                </a:solidFill>
                <a:effectLst/>
                <a:latin typeface="Liberation Sans" panose="020B0604020202020204" pitchFamily="34" charset="0"/>
              </a:rPr>
              <a:t>Machinery</a:t>
            </a:r>
          </a:p>
        </p:txBody>
      </p:sp>
      <p:sp>
        <p:nvSpPr>
          <p:cNvPr id="961542" name="Rectangle 6"/>
          <p:cNvSpPr>
            <a:spLocks noChangeArrowheads="1"/>
          </p:cNvSpPr>
          <p:nvPr/>
        </p:nvSpPr>
        <p:spPr bwMode="auto">
          <a:xfrm>
            <a:off x="1301750" y="3627438"/>
            <a:ext cx="454818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Cash price</a:t>
            </a:r>
          </a:p>
        </p:txBody>
      </p:sp>
      <p:sp>
        <p:nvSpPr>
          <p:cNvPr id="961543" name="Rectangle 7"/>
          <p:cNvSpPr>
            <a:spLocks noChangeArrowheads="1"/>
          </p:cNvSpPr>
          <p:nvPr/>
        </p:nvSpPr>
        <p:spPr bwMode="auto">
          <a:xfrm>
            <a:off x="1301750" y="4073525"/>
            <a:ext cx="47180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Sales taxes</a:t>
            </a:r>
          </a:p>
        </p:txBody>
      </p:sp>
      <p:sp>
        <p:nvSpPr>
          <p:cNvPr id="961544" name="Rectangle 8"/>
          <p:cNvSpPr>
            <a:spLocks noChangeArrowheads="1"/>
          </p:cNvSpPr>
          <p:nvPr/>
        </p:nvSpPr>
        <p:spPr bwMode="auto">
          <a:xfrm>
            <a:off x="1301750" y="4530725"/>
            <a:ext cx="47180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Insurance during shipping</a:t>
            </a:r>
          </a:p>
        </p:txBody>
      </p:sp>
      <p:sp>
        <p:nvSpPr>
          <p:cNvPr id="961545" name="Rectangle 9"/>
          <p:cNvSpPr>
            <a:spLocks noChangeArrowheads="1"/>
          </p:cNvSpPr>
          <p:nvPr/>
        </p:nvSpPr>
        <p:spPr bwMode="auto">
          <a:xfrm>
            <a:off x="6248400" y="4530725"/>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 5,000</a:t>
            </a:r>
          </a:p>
        </p:txBody>
      </p:sp>
      <p:sp>
        <p:nvSpPr>
          <p:cNvPr id="961546" name="Rectangle 10"/>
          <p:cNvSpPr>
            <a:spLocks noChangeArrowheads="1"/>
          </p:cNvSpPr>
          <p:nvPr/>
        </p:nvSpPr>
        <p:spPr bwMode="auto">
          <a:xfrm>
            <a:off x="6248400" y="4084638"/>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30,000</a:t>
            </a:r>
          </a:p>
        </p:txBody>
      </p:sp>
      <p:sp>
        <p:nvSpPr>
          <p:cNvPr id="961547" name="Rectangle 11"/>
          <p:cNvSpPr>
            <a:spLocks noChangeArrowheads="1"/>
          </p:cNvSpPr>
          <p:nvPr/>
        </p:nvSpPr>
        <p:spPr bwMode="auto">
          <a:xfrm>
            <a:off x="5943600" y="3640138"/>
            <a:ext cx="1822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HK$500,000</a:t>
            </a:r>
          </a:p>
        </p:txBody>
      </p:sp>
      <p:sp>
        <p:nvSpPr>
          <p:cNvPr id="961548" name="Rectangle 12"/>
          <p:cNvSpPr>
            <a:spLocks noChangeArrowheads="1"/>
          </p:cNvSpPr>
          <p:nvPr/>
        </p:nvSpPr>
        <p:spPr bwMode="auto">
          <a:xfrm>
            <a:off x="5791200" y="5486400"/>
            <a:ext cx="1974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dirty="0">
                <a:solidFill>
                  <a:srgbClr val="C00000"/>
                </a:solidFill>
                <a:latin typeface="Liberation Sans" panose="020B0604020202020204" pitchFamily="34" charset="0"/>
              </a:rPr>
              <a:t>HK$545,000</a:t>
            </a:r>
          </a:p>
        </p:txBody>
      </p:sp>
      <p:sp>
        <p:nvSpPr>
          <p:cNvPr id="961553" name="Rectangle 17"/>
          <p:cNvSpPr>
            <a:spLocks noChangeArrowheads="1"/>
          </p:cNvSpPr>
          <p:nvPr/>
        </p:nvSpPr>
        <p:spPr bwMode="auto">
          <a:xfrm>
            <a:off x="2057400" y="5486400"/>
            <a:ext cx="335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dirty="0">
                <a:solidFill>
                  <a:srgbClr val="C00000"/>
                </a:solidFill>
                <a:latin typeface="Liberation Sans" panose="020B0604020202020204" pitchFamily="34" charset="0"/>
              </a:rPr>
              <a:t>Cost of Machinery</a:t>
            </a:r>
          </a:p>
        </p:txBody>
      </p:sp>
      <p:sp>
        <p:nvSpPr>
          <p:cNvPr id="961556" name="Line 20"/>
          <p:cNvSpPr>
            <a:spLocks noChangeShapeType="1"/>
          </p:cNvSpPr>
          <p:nvPr/>
        </p:nvSpPr>
        <p:spPr bwMode="auto">
          <a:xfrm flipH="1">
            <a:off x="6019800" y="5459104"/>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61557" name="Line 21"/>
          <p:cNvSpPr>
            <a:spLocks noChangeShapeType="1"/>
          </p:cNvSpPr>
          <p:nvPr/>
        </p:nvSpPr>
        <p:spPr bwMode="auto">
          <a:xfrm flipH="1">
            <a:off x="6019800" y="5916304"/>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61558" name="Line 22"/>
          <p:cNvSpPr>
            <a:spLocks noChangeShapeType="1"/>
          </p:cNvSpPr>
          <p:nvPr/>
        </p:nvSpPr>
        <p:spPr bwMode="auto">
          <a:xfrm flipH="1">
            <a:off x="6019800" y="5992504"/>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61564" name="Rectangle 28"/>
          <p:cNvSpPr>
            <a:spLocks noChangeArrowheads="1"/>
          </p:cNvSpPr>
          <p:nvPr/>
        </p:nvSpPr>
        <p:spPr bwMode="auto">
          <a:xfrm>
            <a:off x="1295400" y="4987925"/>
            <a:ext cx="47180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Installation and testing</a:t>
            </a:r>
          </a:p>
        </p:txBody>
      </p:sp>
      <p:sp>
        <p:nvSpPr>
          <p:cNvPr id="961565" name="Rectangle 29"/>
          <p:cNvSpPr>
            <a:spLocks noChangeArrowheads="1"/>
          </p:cNvSpPr>
          <p:nvPr/>
        </p:nvSpPr>
        <p:spPr bwMode="auto">
          <a:xfrm>
            <a:off x="6242050" y="4987925"/>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 10,000</a:t>
            </a:r>
          </a:p>
        </p:txBody>
      </p:sp>
      <p:sp>
        <p:nvSpPr>
          <p:cNvPr id="961566" name="Line 30"/>
          <p:cNvSpPr>
            <a:spLocks noChangeShapeType="1"/>
          </p:cNvSpPr>
          <p:nvPr/>
        </p:nvSpPr>
        <p:spPr bwMode="auto">
          <a:xfrm flipH="1">
            <a:off x="6019800" y="3622344"/>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22"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1542"/>
                                        </p:tgtEl>
                                        <p:attrNameLst>
                                          <p:attrName>style.visibility</p:attrName>
                                        </p:attrNameLst>
                                      </p:cBhvr>
                                      <p:to>
                                        <p:strVal val="visible"/>
                                      </p:to>
                                    </p:set>
                                    <p:animEffect transition="in" filter="wipe(left)">
                                      <p:cBhvr>
                                        <p:cTn id="7" dur="500"/>
                                        <p:tgtEl>
                                          <p:spTgt spid="96154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1547"/>
                                        </p:tgtEl>
                                        <p:attrNameLst>
                                          <p:attrName>style.visibility</p:attrName>
                                        </p:attrNameLst>
                                      </p:cBhvr>
                                      <p:to>
                                        <p:strVal val="visible"/>
                                      </p:to>
                                    </p:set>
                                    <p:animEffect transition="in" filter="wipe(left)">
                                      <p:cBhvr>
                                        <p:cTn id="11" dur="500"/>
                                        <p:tgtEl>
                                          <p:spTgt spid="96154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61543"/>
                                        </p:tgtEl>
                                        <p:attrNameLst>
                                          <p:attrName>style.visibility</p:attrName>
                                        </p:attrNameLst>
                                      </p:cBhvr>
                                      <p:to>
                                        <p:strVal val="visible"/>
                                      </p:to>
                                    </p:set>
                                    <p:animEffect transition="in" filter="wipe(left)">
                                      <p:cBhvr>
                                        <p:cTn id="16" dur="500"/>
                                        <p:tgtEl>
                                          <p:spTgt spid="96154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61546"/>
                                        </p:tgtEl>
                                        <p:attrNameLst>
                                          <p:attrName>style.visibility</p:attrName>
                                        </p:attrNameLst>
                                      </p:cBhvr>
                                      <p:to>
                                        <p:strVal val="visible"/>
                                      </p:to>
                                    </p:set>
                                    <p:animEffect transition="in" filter="wipe(left)">
                                      <p:cBhvr>
                                        <p:cTn id="20" dur="500"/>
                                        <p:tgtEl>
                                          <p:spTgt spid="9615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61544"/>
                                        </p:tgtEl>
                                        <p:attrNameLst>
                                          <p:attrName>style.visibility</p:attrName>
                                        </p:attrNameLst>
                                      </p:cBhvr>
                                      <p:to>
                                        <p:strVal val="visible"/>
                                      </p:to>
                                    </p:set>
                                    <p:animEffect transition="in" filter="wipe(left)">
                                      <p:cBhvr>
                                        <p:cTn id="25" dur="500"/>
                                        <p:tgtEl>
                                          <p:spTgt spid="961544"/>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61545"/>
                                        </p:tgtEl>
                                        <p:attrNameLst>
                                          <p:attrName>style.visibility</p:attrName>
                                        </p:attrNameLst>
                                      </p:cBhvr>
                                      <p:to>
                                        <p:strVal val="visible"/>
                                      </p:to>
                                    </p:set>
                                    <p:animEffect transition="in" filter="wipe(left)">
                                      <p:cBhvr>
                                        <p:cTn id="29" dur="500"/>
                                        <p:tgtEl>
                                          <p:spTgt spid="9615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61564"/>
                                        </p:tgtEl>
                                        <p:attrNameLst>
                                          <p:attrName>style.visibility</p:attrName>
                                        </p:attrNameLst>
                                      </p:cBhvr>
                                      <p:to>
                                        <p:strVal val="visible"/>
                                      </p:to>
                                    </p:set>
                                    <p:animEffect transition="in" filter="wipe(left)">
                                      <p:cBhvr>
                                        <p:cTn id="34" dur="500"/>
                                        <p:tgtEl>
                                          <p:spTgt spid="961564"/>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61565"/>
                                        </p:tgtEl>
                                        <p:attrNameLst>
                                          <p:attrName>style.visibility</p:attrName>
                                        </p:attrNameLst>
                                      </p:cBhvr>
                                      <p:to>
                                        <p:strVal val="visible"/>
                                      </p:to>
                                    </p:set>
                                    <p:animEffect transition="in" filter="wipe(left)">
                                      <p:cBhvr>
                                        <p:cTn id="38" dur="500"/>
                                        <p:tgtEl>
                                          <p:spTgt spid="9615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61548"/>
                                        </p:tgtEl>
                                        <p:attrNameLst>
                                          <p:attrName>style.visibility</p:attrName>
                                        </p:attrNameLst>
                                      </p:cBhvr>
                                      <p:to>
                                        <p:strVal val="visible"/>
                                      </p:to>
                                    </p:set>
                                    <p:animEffect transition="in" filter="wipe(left)">
                                      <p:cBhvr>
                                        <p:cTn id="43" dur="500"/>
                                        <p:tgtEl>
                                          <p:spTgt spid="961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42" grpId="0"/>
      <p:bldP spid="961543" grpId="0"/>
      <p:bldP spid="961544" grpId="0"/>
      <p:bldP spid="961545" grpId="0" autoUpdateAnimBg="0"/>
      <p:bldP spid="961546" grpId="0" autoUpdateAnimBg="0"/>
      <p:bldP spid="961547" grpId="0" autoUpdateAnimBg="0"/>
      <p:bldP spid="961548" grpId="0" autoUpdateAnimBg="0"/>
      <p:bldP spid="961564" grpId="0"/>
      <p:bldP spid="96156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41" name="Rectangle 21"/>
          <p:cNvSpPr>
            <a:spLocks noChangeArrowheads="1"/>
          </p:cNvSpPr>
          <p:nvPr/>
        </p:nvSpPr>
        <p:spPr bwMode="auto">
          <a:xfrm>
            <a:off x="1143000" y="41910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314950" algn="r"/>
                <a:tab pos="6686550" algn="r"/>
              </a:tabLst>
              <a:defRPr sz="2400">
                <a:solidFill>
                  <a:schemeClr val="tx1"/>
                </a:solidFill>
                <a:latin typeface="Times New Roman" pitchFamily="18" charset="0"/>
              </a:defRPr>
            </a:lvl1pPr>
            <a:lvl2pPr marL="571500">
              <a:tabLst>
                <a:tab pos="5314950" algn="r"/>
                <a:tab pos="6686550" algn="r"/>
              </a:tabLst>
              <a:defRPr sz="2400">
                <a:solidFill>
                  <a:schemeClr val="tx1"/>
                </a:solidFill>
                <a:latin typeface="Times New Roman" pitchFamily="18" charset="0"/>
              </a:defRPr>
            </a:lvl2pPr>
            <a:lvl3pPr>
              <a:tabLst>
                <a:tab pos="5314950" algn="r"/>
                <a:tab pos="6686550" algn="r"/>
              </a:tabLst>
              <a:defRPr sz="2400">
                <a:solidFill>
                  <a:schemeClr val="tx1"/>
                </a:solidFill>
                <a:latin typeface="Times New Roman" pitchFamily="18" charset="0"/>
              </a:defRPr>
            </a:lvl3pPr>
            <a:lvl4pPr>
              <a:tabLst>
                <a:tab pos="5314950" algn="r"/>
                <a:tab pos="6686550" algn="r"/>
              </a:tabLst>
              <a:defRPr sz="2400">
                <a:solidFill>
                  <a:schemeClr val="tx1"/>
                </a:solidFill>
                <a:latin typeface="Times New Roman" pitchFamily="18" charset="0"/>
              </a:defRPr>
            </a:lvl4pPr>
            <a:lvl5pPr>
              <a:tabLst>
                <a:tab pos="5314950" algn="r"/>
                <a:tab pos="6686550" algn="r"/>
              </a:tabLst>
              <a:defRPr sz="2400">
                <a:solidFill>
                  <a:schemeClr val="tx1"/>
                </a:solidFill>
                <a:latin typeface="Times New Roman" pitchFamily="18" charset="0"/>
              </a:defRPr>
            </a:lvl5pPr>
            <a:lvl6pPr eaLnBrk="0" fontAlgn="base" hangingPunct="0">
              <a:spcBef>
                <a:spcPct val="0"/>
              </a:spcBef>
              <a:spcAft>
                <a:spcPct val="0"/>
              </a:spcAft>
              <a:tabLst>
                <a:tab pos="5314950" algn="r"/>
                <a:tab pos="6686550" algn="r"/>
              </a:tabLst>
              <a:defRPr sz="2400">
                <a:solidFill>
                  <a:schemeClr val="tx1"/>
                </a:solidFill>
                <a:latin typeface="Times New Roman" pitchFamily="18" charset="0"/>
              </a:defRPr>
            </a:lvl6pPr>
            <a:lvl7pPr eaLnBrk="0" fontAlgn="base" hangingPunct="0">
              <a:spcBef>
                <a:spcPct val="0"/>
              </a:spcBef>
              <a:spcAft>
                <a:spcPct val="0"/>
              </a:spcAft>
              <a:tabLst>
                <a:tab pos="5314950" algn="r"/>
                <a:tab pos="6686550" algn="r"/>
              </a:tabLst>
              <a:defRPr sz="2400">
                <a:solidFill>
                  <a:schemeClr val="tx1"/>
                </a:solidFill>
                <a:latin typeface="Times New Roman" pitchFamily="18" charset="0"/>
              </a:defRPr>
            </a:lvl7pPr>
            <a:lvl8pPr eaLnBrk="0" fontAlgn="base" hangingPunct="0">
              <a:spcBef>
                <a:spcPct val="0"/>
              </a:spcBef>
              <a:spcAft>
                <a:spcPct val="0"/>
              </a:spcAft>
              <a:tabLst>
                <a:tab pos="5314950" algn="r"/>
                <a:tab pos="6686550" algn="r"/>
              </a:tabLst>
              <a:defRPr sz="2400">
                <a:solidFill>
                  <a:schemeClr val="tx1"/>
                </a:solidFill>
                <a:latin typeface="Times New Roman" pitchFamily="18" charset="0"/>
              </a:defRPr>
            </a:lvl8pPr>
            <a:lvl9pPr eaLnBrk="0" fontAlgn="base" hangingPunct="0">
              <a:spcBef>
                <a:spcPct val="0"/>
              </a:spcBef>
              <a:spcAft>
                <a:spcPct val="0"/>
              </a:spcAft>
              <a:tabLst>
                <a:tab pos="5314950" algn="r"/>
                <a:tab pos="6686550" algn="r"/>
              </a:tabLst>
              <a:defRPr sz="2400">
                <a:solidFill>
                  <a:schemeClr val="tx1"/>
                </a:solidFill>
                <a:latin typeface="Times New Roman" pitchFamily="18" charset="0"/>
              </a:defRPr>
            </a:lvl9pPr>
          </a:lstStyle>
          <a:p>
            <a:pPr>
              <a:lnSpc>
                <a:spcPct val="105000"/>
              </a:lnSpc>
              <a:spcBef>
                <a:spcPct val="25000"/>
              </a:spcBef>
            </a:pPr>
            <a:r>
              <a:rPr lang="en-US" altLang="en-US" sz="2200" b="0" dirty="0">
                <a:solidFill>
                  <a:srgbClr val="000000"/>
                </a:solidFill>
                <a:latin typeface="Liberation Sans" panose="020B0604020202020204" pitchFamily="34" charset="0"/>
              </a:rPr>
              <a:t>	Cash 		545,000</a:t>
            </a:r>
          </a:p>
        </p:txBody>
      </p:sp>
      <p:sp>
        <p:nvSpPr>
          <p:cNvPr id="1029126" name="Rectangle 6"/>
          <p:cNvSpPr>
            <a:spLocks noChangeArrowheads="1"/>
          </p:cNvSpPr>
          <p:nvPr/>
        </p:nvSpPr>
        <p:spPr bwMode="auto">
          <a:xfrm>
            <a:off x="1143000" y="36576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14950" algn="r"/>
                <a:tab pos="7143750" algn="r"/>
              </a:tabLst>
              <a:defRPr sz="2400">
                <a:solidFill>
                  <a:schemeClr val="tx1"/>
                </a:solidFill>
                <a:latin typeface="Times New Roman" pitchFamily="18" charset="0"/>
              </a:defRPr>
            </a:lvl1pPr>
            <a:lvl2pPr>
              <a:tabLst>
                <a:tab pos="5314950" algn="r"/>
                <a:tab pos="7143750" algn="r"/>
              </a:tabLst>
              <a:defRPr sz="2400">
                <a:solidFill>
                  <a:schemeClr val="tx1"/>
                </a:solidFill>
                <a:latin typeface="Times New Roman" pitchFamily="18" charset="0"/>
              </a:defRPr>
            </a:lvl2pPr>
            <a:lvl3pPr>
              <a:tabLst>
                <a:tab pos="5314950" algn="r"/>
                <a:tab pos="7143750" algn="r"/>
              </a:tabLst>
              <a:defRPr sz="2400">
                <a:solidFill>
                  <a:schemeClr val="tx1"/>
                </a:solidFill>
                <a:latin typeface="Times New Roman" pitchFamily="18" charset="0"/>
              </a:defRPr>
            </a:lvl3pPr>
            <a:lvl4pPr>
              <a:tabLst>
                <a:tab pos="5314950" algn="r"/>
                <a:tab pos="7143750" algn="r"/>
              </a:tabLst>
              <a:defRPr sz="2400">
                <a:solidFill>
                  <a:schemeClr val="tx1"/>
                </a:solidFill>
                <a:latin typeface="Times New Roman" pitchFamily="18" charset="0"/>
              </a:defRPr>
            </a:lvl4pPr>
            <a:lvl5pPr>
              <a:tabLst>
                <a:tab pos="53149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53149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53149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53149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5314950" algn="r"/>
                <a:tab pos="7143750" algn="r"/>
              </a:tabLst>
              <a:defRPr sz="2400">
                <a:solidFill>
                  <a:schemeClr val="tx1"/>
                </a:solidFill>
                <a:latin typeface="Times New Roman" pitchFamily="18" charset="0"/>
              </a:defRPr>
            </a:lvl9pPr>
          </a:lstStyle>
          <a:p>
            <a:pPr>
              <a:lnSpc>
                <a:spcPct val="105000"/>
              </a:lnSpc>
              <a:spcBef>
                <a:spcPct val="25000"/>
              </a:spcBef>
            </a:pPr>
            <a:r>
              <a:rPr lang="en-US" altLang="en-US" sz="2200" b="0" dirty="0">
                <a:solidFill>
                  <a:srgbClr val="000000"/>
                </a:solidFill>
                <a:latin typeface="Liberation Sans" panose="020B0604020202020204" pitchFamily="34" charset="0"/>
              </a:rPr>
              <a:t>Equipment 	545,000</a:t>
            </a:r>
          </a:p>
        </p:txBody>
      </p:sp>
      <p:sp>
        <p:nvSpPr>
          <p:cNvPr id="1029145" name="Text Box 25"/>
          <p:cNvSpPr txBox="1">
            <a:spLocks noChangeArrowheads="1"/>
          </p:cNvSpPr>
          <p:nvPr/>
        </p:nvSpPr>
        <p:spPr bwMode="auto">
          <a:xfrm>
            <a:off x="609600" y="1219200"/>
            <a:ext cx="8001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Zhang Company purchases factory machinery at a cash price of HK$500,000. Related expenditures are for sales taxes HK$30,000, insurance during shipping HK$5,000, and installation and testing HK$10,000. Prepare the journal entry to record these costs.</a:t>
            </a: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9"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9126"/>
                                        </p:tgtEl>
                                        <p:attrNameLst>
                                          <p:attrName>style.visibility</p:attrName>
                                        </p:attrNameLst>
                                      </p:cBhvr>
                                      <p:to>
                                        <p:strVal val="visible"/>
                                      </p:to>
                                    </p:set>
                                    <p:animEffect transition="in" filter="wipe(left)">
                                      <p:cBhvr>
                                        <p:cTn id="7" dur="500"/>
                                        <p:tgtEl>
                                          <p:spTgt spid="1029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9141"/>
                                        </p:tgtEl>
                                        <p:attrNameLst>
                                          <p:attrName>style.visibility</p:attrName>
                                        </p:attrNameLst>
                                      </p:cBhvr>
                                      <p:to>
                                        <p:strVal val="visible"/>
                                      </p:to>
                                    </p:set>
                                    <p:animEffect transition="in" filter="wipe(left)">
                                      <p:cBhvr>
                                        <p:cTn id="12" dur="500"/>
                                        <p:tgtEl>
                                          <p:spTgt spid="102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41" grpId="0"/>
      <p:bldP spid="10291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Text Box 2"/>
          <p:cNvSpPr txBox="1">
            <a:spLocks noChangeArrowheads="1"/>
          </p:cNvSpPr>
          <p:nvPr/>
        </p:nvSpPr>
        <p:spPr bwMode="auto">
          <a:xfrm>
            <a:off x="609600" y="1219200"/>
            <a:ext cx="8229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Huang Company purchases a delivery truck at a cash price of HK$420,000.  Related expenditures are sales taxes HK$13,200, painting and lettering HK$5,000, motor vehicle license HK$800, and a three-year accident insurance policy HK$16,000.  </a:t>
            </a:r>
            <a:r>
              <a:rPr lang="en-US" altLang="en-US" sz="2200" dirty="0">
                <a:latin typeface="Liberation Sans" panose="020B0604020202020204" pitchFamily="34" charset="0"/>
              </a:rPr>
              <a:t>Compute the cost</a:t>
            </a:r>
            <a:r>
              <a:rPr lang="en-US" altLang="en-US" sz="2200" b="0" dirty="0">
                <a:latin typeface="Liberation Sans" panose="020B0604020202020204" pitchFamily="34" charset="0"/>
              </a:rPr>
              <a:t> of the delivery truck.</a:t>
            </a:r>
          </a:p>
        </p:txBody>
      </p:sp>
      <p:sp>
        <p:nvSpPr>
          <p:cNvPr id="1182724" name="Rectangle 4"/>
          <p:cNvSpPr>
            <a:spLocks noChangeArrowheads="1"/>
          </p:cNvSpPr>
          <p:nvPr/>
        </p:nvSpPr>
        <p:spPr bwMode="auto">
          <a:xfrm>
            <a:off x="6096000" y="3352800"/>
            <a:ext cx="1600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har char="l"/>
              <a:defRPr sz="2800" b="1">
                <a:solidFill>
                  <a:schemeClr val="bg2"/>
                </a:solidFill>
                <a:effectLst>
                  <a:outerShdw blurRad="38100" dist="38100" dir="2700000" algn="tl">
                    <a:srgbClr val="C0C0C0"/>
                  </a:outerShdw>
                </a:effectLst>
                <a:latin typeface="Arial" charset="0"/>
              </a:defRPr>
            </a:lvl1pPr>
            <a:lvl2pPr marL="742950" indent="-285750">
              <a:spcBef>
                <a:spcPct val="20000"/>
              </a:spcBef>
              <a:buChar char="l"/>
              <a:defRPr sz="2400" b="1">
                <a:solidFill>
                  <a:schemeClr val="bg2"/>
                </a:solidFill>
                <a:effectLst>
                  <a:outerShdw blurRad="38100" dist="38100" dir="2700000" algn="tl">
                    <a:srgbClr val="C0C0C0"/>
                  </a:outerShdw>
                </a:effectLst>
                <a:latin typeface="Arial" charset="0"/>
              </a:defRPr>
            </a:lvl2pPr>
            <a:lvl3pPr marL="1143000" indent="-228600">
              <a:spcBef>
                <a:spcPct val="20000"/>
              </a:spcBef>
              <a:buChar char="l"/>
              <a:defRPr sz="2000" b="1">
                <a:solidFill>
                  <a:schemeClr val="bg2"/>
                </a:solidFill>
                <a:effectLst>
                  <a:outerShdw blurRad="38100" dist="38100" dir="2700000" algn="tl">
                    <a:srgbClr val="C0C0C0"/>
                  </a:outerShdw>
                </a:effectLst>
                <a:latin typeface="Arial" charset="0"/>
              </a:defRPr>
            </a:lvl3pPr>
            <a:lvl4pPr marL="1600200" indent="-228600">
              <a:spcBef>
                <a:spcPct val="20000"/>
              </a:spcBef>
              <a:buChar char="l"/>
              <a:defRPr sz="2000" b="1">
                <a:solidFill>
                  <a:schemeClr val="bg2"/>
                </a:solidFill>
                <a:effectLst>
                  <a:outerShdw blurRad="38100" dist="38100" dir="2700000" algn="tl">
                    <a:srgbClr val="C0C0C0"/>
                  </a:outerShdw>
                </a:effectLst>
                <a:latin typeface="Arial" charset="0"/>
              </a:defRPr>
            </a:lvl4pPr>
            <a:lvl5pPr marL="2057400" indent="-228600">
              <a:spcBef>
                <a:spcPct val="20000"/>
              </a:spcBef>
              <a:buChar char="l"/>
              <a:defRPr sz="2000" b="1">
                <a:solidFill>
                  <a:schemeClr val="bg2"/>
                </a:solidFill>
                <a:effectLst>
                  <a:outerShdw blurRad="38100" dist="38100" dir="2700000" algn="tl">
                    <a:srgbClr val="C0C0C0"/>
                  </a:outerShdw>
                </a:effectLst>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lgn="ctr">
              <a:buFont typeface="Wingdings" pitchFamily="2" charset="2"/>
              <a:buNone/>
            </a:pPr>
            <a:r>
              <a:rPr lang="en-US" altLang="en-US" sz="2200" dirty="0">
                <a:solidFill>
                  <a:schemeClr val="tx1"/>
                </a:solidFill>
                <a:effectLst/>
                <a:latin typeface="Liberation Sans" panose="020B0604020202020204" pitchFamily="34" charset="0"/>
              </a:rPr>
              <a:t>Truck</a:t>
            </a:r>
          </a:p>
        </p:txBody>
      </p:sp>
      <p:sp>
        <p:nvSpPr>
          <p:cNvPr id="1182725" name="Rectangle 5"/>
          <p:cNvSpPr>
            <a:spLocks noChangeArrowheads="1"/>
          </p:cNvSpPr>
          <p:nvPr/>
        </p:nvSpPr>
        <p:spPr bwMode="auto">
          <a:xfrm>
            <a:off x="1301750" y="3810000"/>
            <a:ext cx="454818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Cash </a:t>
            </a:r>
            <a:r>
              <a:rPr lang="en-US" altLang="en-US" sz="2200" b="0" dirty="0" smtClean="0">
                <a:solidFill>
                  <a:srgbClr val="000000"/>
                </a:solidFill>
                <a:latin typeface="Liberation Sans" panose="020B0604020202020204" pitchFamily="34" charset="0"/>
              </a:rPr>
              <a:t>price</a:t>
            </a:r>
            <a:endParaRPr lang="en-US" altLang="en-US" sz="2200" b="0" dirty="0">
              <a:solidFill>
                <a:srgbClr val="000000"/>
              </a:solidFill>
              <a:latin typeface="Liberation Sans" panose="020B0604020202020204" pitchFamily="34" charset="0"/>
            </a:endParaRPr>
          </a:p>
        </p:txBody>
      </p:sp>
      <p:sp>
        <p:nvSpPr>
          <p:cNvPr id="1182726" name="Rectangle 6"/>
          <p:cNvSpPr>
            <a:spLocks noChangeArrowheads="1"/>
          </p:cNvSpPr>
          <p:nvPr/>
        </p:nvSpPr>
        <p:spPr bwMode="auto">
          <a:xfrm>
            <a:off x="1301750" y="4256088"/>
            <a:ext cx="47180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Sales taxes</a:t>
            </a:r>
          </a:p>
        </p:txBody>
      </p:sp>
      <p:sp>
        <p:nvSpPr>
          <p:cNvPr id="1182727" name="Rectangle 7"/>
          <p:cNvSpPr>
            <a:spLocks noChangeArrowheads="1"/>
          </p:cNvSpPr>
          <p:nvPr/>
        </p:nvSpPr>
        <p:spPr bwMode="auto">
          <a:xfrm>
            <a:off x="1301750" y="4754563"/>
            <a:ext cx="47180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Painting and lettering</a:t>
            </a:r>
          </a:p>
        </p:txBody>
      </p:sp>
      <p:sp>
        <p:nvSpPr>
          <p:cNvPr id="1182728" name="Rectangle 8"/>
          <p:cNvSpPr>
            <a:spLocks noChangeArrowheads="1"/>
          </p:cNvSpPr>
          <p:nvPr/>
        </p:nvSpPr>
        <p:spPr bwMode="auto">
          <a:xfrm>
            <a:off x="6248400" y="4754563"/>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 5,000</a:t>
            </a:r>
          </a:p>
        </p:txBody>
      </p:sp>
      <p:sp>
        <p:nvSpPr>
          <p:cNvPr id="1182729" name="Rectangle 9"/>
          <p:cNvSpPr>
            <a:spLocks noChangeArrowheads="1"/>
          </p:cNvSpPr>
          <p:nvPr/>
        </p:nvSpPr>
        <p:spPr bwMode="auto">
          <a:xfrm>
            <a:off x="6248400" y="4267200"/>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13,200</a:t>
            </a:r>
          </a:p>
        </p:txBody>
      </p:sp>
      <p:sp>
        <p:nvSpPr>
          <p:cNvPr id="1182730" name="Rectangle 10"/>
          <p:cNvSpPr>
            <a:spLocks noChangeArrowheads="1"/>
          </p:cNvSpPr>
          <p:nvPr/>
        </p:nvSpPr>
        <p:spPr bwMode="auto">
          <a:xfrm>
            <a:off x="5791200" y="3822700"/>
            <a:ext cx="1974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HK$420,000</a:t>
            </a:r>
          </a:p>
        </p:txBody>
      </p:sp>
      <p:sp>
        <p:nvSpPr>
          <p:cNvPr id="1182731" name="Rectangle 11"/>
          <p:cNvSpPr>
            <a:spLocks noChangeArrowheads="1"/>
          </p:cNvSpPr>
          <p:nvPr/>
        </p:nvSpPr>
        <p:spPr bwMode="auto">
          <a:xfrm>
            <a:off x="5943600" y="5668963"/>
            <a:ext cx="1822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dirty="0">
                <a:solidFill>
                  <a:srgbClr val="C00000"/>
                </a:solidFill>
                <a:latin typeface="Liberation Sans" panose="020B0604020202020204" pitchFamily="34" charset="0"/>
              </a:rPr>
              <a:t>HK$438,200</a:t>
            </a:r>
          </a:p>
        </p:txBody>
      </p:sp>
      <p:sp>
        <p:nvSpPr>
          <p:cNvPr id="1182733" name="Rectangle 13"/>
          <p:cNvSpPr>
            <a:spLocks noChangeArrowheads="1"/>
          </p:cNvSpPr>
          <p:nvPr/>
        </p:nvSpPr>
        <p:spPr bwMode="auto">
          <a:xfrm>
            <a:off x="2362200" y="5668963"/>
            <a:ext cx="335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dirty="0">
                <a:solidFill>
                  <a:srgbClr val="C00000"/>
                </a:solidFill>
                <a:latin typeface="Liberation Sans" panose="020B0604020202020204" pitchFamily="34" charset="0"/>
              </a:rPr>
              <a:t>Cost of Delivery Truck</a:t>
            </a:r>
          </a:p>
        </p:txBody>
      </p:sp>
      <p:sp>
        <p:nvSpPr>
          <p:cNvPr id="1182739" name="Line 19"/>
          <p:cNvSpPr>
            <a:spLocks noChangeShapeType="1"/>
          </p:cNvSpPr>
          <p:nvPr/>
        </p:nvSpPr>
        <p:spPr bwMode="auto">
          <a:xfrm>
            <a:off x="6096000" y="3782704"/>
            <a:ext cx="1600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82740" name="Line 20"/>
          <p:cNvSpPr>
            <a:spLocks noChangeShapeType="1"/>
          </p:cNvSpPr>
          <p:nvPr/>
        </p:nvSpPr>
        <p:spPr bwMode="auto">
          <a:xfrm>
            <a:off x="6096000" y="5674056"/>
            <a:ext cx="1600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82741" name="Line 21"/>
          <p:cNvSpPr>
            <a:spLocks noChangeShapeType="1"/>
          </p:cNvSpPr>
          <p:nvPr/>
        </p:nvSpPr>
        <p:spPr bwMode="auto">
          <a:xfrm>
            <a:off x="6096000" y="6096000"/>
            <a:ext cx="1600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82742" name="Line 22"/>
          <p:cNvSpPr>
            <a:spLocks noChangeShapeType="1"/>
          </p:cNvSpPr>
          <p:nvPr/>
        </p:nvSpPr>
        <p:spPr bwMode="auto">
          <a:xfrm>
            <a:off x="6096000" y="6172200"/>
            <a:ext cx="1600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20"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2725"/>
                                        </p:tgtEl>
                                        <p:attrNameLst>
                                          <p:attrName>style.visibility</p:attrName>
                                        </p:attrNameLst>
                                      </p:cBhvr>
                                      <p:to>
                                        <p:strVal val="visible"/>
                                      </p:to>
                                    </p:set>
                                    <p:animEffect transition="in" filter="wipe(left)">
                                      <p:cBhvr>
                                        <p:cTn id="7" dur="500"/>
                                        <p:tgtEl>
                                          <p:spTgt spid="11827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2730"/>
                                        </p:tgtEl>
                                        <p:attrNameLst>
                                          <p:attrName>style.visibility</p:attrName>
                                        </p:attrNameLst>
                                      </p:cBhvr>
                                      <p:to>
                                        <p:strVal val="visible"/>
                                      </p:to>
                                    </p:set>
                                    <p:animEffect transition="in" filter="wipe(left)">
                                      <p:cBhvr>
                                        <p:cTn id="11" dur="500"/>
                                        <p:tgtEl>
                                          <p:spTgt spid="11827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82726"/>
                                        </p:tgtEl>
                                        <p:attrNameLst>
                                          <p:attrName>style.visibility</p:attrName>
                                        </p:attrNameLst>
                                      </p:cBhvr>
                                      <p:to>
                                        <p:strVal val="visible"/>
                                      </p:to>
                                    </p:set>
                                    <p:animEffect transition="in" filter="wipe(left)">
                                      <p:cBhvr>
                                        <p:cTn id="16" dur="500"/>
                                        <p:tgtEl>
                                          <p:spTgt spid="1182726"/>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82729"/>
                                        </p:tgtEl>
                                        <p:attrNameLst>
                                          <p:attrName>style.visibility</p:attrName>
                                        </p:attrNameLst>
                                      </p:cBhvr>
                                      <p:to>
                                        <p:strVal val="visible"/>
                                      </p:to>
                                    </p:set>
                                    <p:animEffect transition="in" filter="wipe(left)">
                                      <p:cBhvr>
                                        <p:cTn id="20" dur="500"/>
                                        <p:tgtEl>
                                          <p:spTgt spid="118272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82727"/>
                                        </p:tgtEl>
                                        <p:attrNameLst>
                                          <p:attrName>style.visibility</p:attrName>
                                        </p:attrNameLst>
                                      </p:cBhvr>
                                      <p:to>
                                        <p:strVal val="visible"/>
                                      </p:to>
                                    </p:set>
                                    <p:animEffect transition="in" filter="wipe(left)">
                                      <p:cBhvr>
                                        <p:cTn id="25" dur="500"/>
                                        <p:tgtEl>
                                          <p:spTgt spid="1182727"/>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82728"/>
                                        </p:tgtEl>
                                        <p:attrNameLst>
                                          <p:attrName>style.visibility</p:attrName>
                                        </p:attrNameLst>
                                      </p:cBhvr>
                                      <p:to>
                                        <p:strVal val="visible"/>
                                      </p:to>
                                    </p:set>
                                    <p:animEffect transition="in" filter="wipe(left)">
                                      <p:cBhvr>
                                        <p:cTn id="29" dur="500"/>
                                        <p:tgtEl>
                                          <p:spTgt spid="118272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82731"/>
                                        </p:tgtEl>
                                        <p:attrNameLst>
                                          <p:attrName>style.visibility</p:attrName>
                                        </p:attrNameLst>
                                      </p:cBhvr>
                                      <p:to>
                                        <p:strVal val="visible"/>
                                      </p:to>
                                    </p:set>
                                    <p:animEffect transition="in" filter="wipe(left)">
                                      <p:cBhvr>
                                        <p:cTn id="34" dur="500"/>
                                        <p:tgtEl>
                                          <p:spTgt spid="1182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5" grpId="0"/>
      <p:bldP spid="1182726" grpId="0"/>
      <p:bldP spid="1182727" grpId="0"/>
      <p:bldP spid="1182728" grpId="0" autoUpdateAnimBg="0"/>
      <p:bldP spid="1182729" grpId="0" autoUpdateAnimBg="0"/>
      <p:bldP spid="1182730" grpId="0" autoUpdateAnimBg="0"/>
      <p:bldP spid="118273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Text Box 2"/>
          <p:cNvSpPr txBox="1">
            <a:spLocks noChangeArrowheads="1"/>
          </p:cNvSpPr>
          <p:nvPr/>
        </p:nvSpPr>
        <p:spPr bwMode="auto">
          <a:xfrm>
            <a:off x="609600" y="1219200"/>
            <a:ext cx="8229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ClrTx/>
              <a:buSzTx/>
              <a:buFontTx/>
              <a:buNone/>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Huang </a:t>
            </a:r>
            <a:r>
              <a:rPr lang="en-US" altLang="en-US" sz="2200" b="0" dirty="0">
                <a:latin typeface="Liberation Sans" panose="020B0604020202020204" pitchFamily="34" charset="0"/>
              </a:rPr>
              <a:t>Company purchases a delivery truck at a cash price of HK$420,000.  Related expenditures are sales taxes HK$13,200, painting and lettering HK$5,000, motor vehicle license HK$800, and a three-year accident insurance policy HK$16,000. </a:t>
            </a:r>
            <a:r>
              <a:rPr lang="en-US" altLang="en-US" sz="2200" dirty="0">
                <a:latin typeface="Liberation Sans" panose="020B0604020202020204" pitchFamily="34" charset="0"/>
              </a:rPr>
              <a:t>Prepare the journal entry</a:t>
            </a:r>
            <a:r>
              <a:rPr lang="en-US" altLang="en-US" sz="2200" b="0" dirty="0">
                <a:latin typeface="Liberation Sans" panose="020B0604020202020204" pitchFamily="34" charset="0"/>
              </a:rPr>
              <a:t> to record these costs.</a:t>
            </a:r>
          </a:p>
        </p:txBody>
      </p:sp>
      <p:sp>
        <p:nvSpPr>
          <p:cNvPr id="1184772" name="Rectangle 4"/>
          <p:cNvSpPr>
            <a:spLocks noChangeArrowheads="1"/>
          </p:cNvSpPr>
          <p:nvPr/>
        </p:nvSpPr>
        <p:spPr bwMode="auto">
          <a:xfrm>
            <a:off x="1143000" y="36576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14950" algn="r"/>
                <a:tab pos="7143750" algn="r"/>
              </a:tabLst>
              <a:defRPr sz="2400">
                <a:solidFill>
                  <a:schemeClr val="tx1"/>
                </a:solidFill>
                <a:latin typeface="Times New Roman" pitchFamily="18" charset="0"/>
              </a:defRPr>
            </a:lvl1pPr>
            <a:lvl2pPr>
              <a:tabLst>
                <a:tab pos="5314950" algn="r"/>
                <a:tab pos="7143750" algn="r"/>
              </a:tabLst>
              <a:defRPr sz="2400">
                <a:solidFill>
                  <a:schemeClr val="tx1"/>
                </a:solidFill>
                <a:latin typeface="Times New Roman" pitchFamily="18" charset="0"/>
              </a:defRPr>
            </a:lvl2pPr>
            <a:lvl3pPr>
              <a:tabLst>
                <a:tab pos="5314950" algn="r"/>
                <a:tab pos="7143750" algn="r"/>
              </a:tabLst>
              <a:defRPr sz="2400">
                <a:solidFill>
                  <a:schemeClr val="tx1"/>
                </a:solidFill>
                <a:latin typeface="Times New Roman" pitchFamily="18" charset="0"/>
              </a:defRPr>
            </a:lvl3pPr>
            <a:lvl4pPr>
              <a:tabLst>
                <a:tab pos="5314950" algn="r"/>
                <a:tab pos="7143750" algn="r"/>
              </a:tabLst>
              <a:defRPr sz="2400">
                <a:solidFill>
                  <a:schemeClr val="tx1"/>
                </a:solidFill>
                <a:latin typeface="Times New Roman" pitchFamily="18" charset="0"/>
              </a:defRPr>
            </a:lvl4pPr>
            <a:lvl5pPr>
              <a:tabLst>
                <a:tab pos="53149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53149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53149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53149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5314950" algn="r"/>
                <a:tab pos="7143750" algn="r"/>
              </a:tabLst>
              <a:defRPr sz="2400">
                <a:solidFill>
                  <a:schemeClr val="tx1"/>
                </a:solidFill>
                <a:latin typeface="Times New Roman" pitchFamily="18" charset="0"/>
              </a:defRPr>
            </a:lvl9pPr>
          </a:lstStyle>
          <a:p>
            <a:pPr>
              <a:lnSpc>
                <a:spcPct val="105000"/>
              </a:lnSpc>
              <a:spcBef>
                <a:spcPct val="25000"/>
              </a:spcBef>
            </a:pPr>
            <a:r>
              <a:rPr lang="en-US" altLang="en-US" sz="2200" b="0" dirty="0">
                <a:solidFill>
                  <a:srgbClr val="000000"/>
                </a:solidFill>
                <a:latin typeface="Liberation Sans" panose="020B0604020202020204" pitchFamily="34" charset="0"/>
              </a:rPr>
              <a:t>Equipment 	438,200</a:t>
            </a:r>
          </a:p>
        </p:txBody>
      </p:sp>
      <p:sp>
        <p:nvSpPr>
          <p:cNvPr id="1184773" name="Rectangle 5"/>
          <p:cNvSpPr>
            <a:spLocks noChangeArrowheads="1"/>
          </p:cNvSpPr>
          <p:nvPr/>
        </p:nvSpPr>
        <p:spPr bwMode="auto">
          <a:xfrm>
            <a:off x="1143000" y="41910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14950" algn="r"/>
                <a:tab pos="7143750" algn="r"/>
              </a:tabLst>
              <a:defRPr sz="2400">
                <a:solidFill>
                  <a:schemeClr val="tx1"/>
                </a:solidFill>
                <a:latin typeface="Times New Roman" pitchFamily="18" charset="0"/>
              </a:defRPr>
            </a:lvl1pPr>
            <a:lvl2pPr>
              <a:tabLst>
                <a:tab pos="5314950" algn="r"/>
                <a:tab pos="7143750" algn="r"/>
              </a:tabLst>
              <a:defRPr sz="2400">
                <a:solidFill>
                  <a:schemeClr val="tx1"/>
                </a:solidFill>
                <a:latin typeface="Times New Roman" pitchFamily="18" charset="0"/>
              </a:defRPr>
            </a:lvl2pPr>
            <a:lvl3pPr>
              <a:tabLst>
                <a:tab pos="5314950" algn="r"/>
                <a:tab pos="7143750" algn="r"/>
              </a:tabLst>
              <a:defRPr sz="2400">
                <a:solidFill>
                  <a:schemeClr val="tx1"/>
                </a:solidFill>
                <a:latin typeface="Times New Roman" pitchFamily="18" charset="0"/>
              </a:defRPr>
            </a:lvl3pPr>
            <a:lvl4pPr>
              <a:tabLst>
                <a:tab pos="5314950" algn="r"/>
                <a:tab pos="7143750" algn="r"/>
              </a:tabLst>
              <a:defRPr sz="2400">
                <a:solidFill>
                  <a:schemeClr val="tx1"/>
                </a:solidFill>
                <a:latin typeface="Times New Roman" pitchFamily="18" charset="0"/>
              </a:defRPr>
            </a:lvl4pPr>
            <a:lvl5pPr>
              <a:tabLst>
                <a:tab pos="53149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53149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53149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53149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5314950" algn="r"/>
                <a:tab pos="7143750" algn="r"/>
              </a:tabLst>
              <a:defRPr sz="2400">
                <a:solidFill>
                  <a:schemeClr val="tx1"/>
                </a:solidFill>
                <a:latin typeface="Times New Roman" pitchFamily="18" charset="0"/>
              </a:defRPr>
            </a:lvl9pPr>
          </a:lstStyle>
          <a:p>
            <a:pPr>
              <a:lnSpc>
                <a:spcPct val="105000"/>
              </a:lnSpc>
              <a:spcBef>
                <a:spcPct val="25000"/>
              </a:spcBef>
            </a:pPr>
            <a:r>
              <a:rPr lang="en-US" altLang="en-US" sz="2200" b="0" dirty="0" smtClean="0">
                <a:solidFill>
                  <a:srgbClr val="000000"/>
                </a:solidFill>
                <a:latin typeface="Liberation Sans" panose="020B0604020202020204" pitchFamily="34" charset="0"/>
              </a:rPr>
              <a:t>License Expense </a:t>
            </a:r>
            <a:r>
              <a:rPr lang="en-US" altLang="en-US" sz="2200" b="0" dirty="0">
                <a:solidFill>
                  <a:srgbClr val="000000"/>
                </a:solidFill>
                <a:latin typeface="Liberation Sans" panose="020B0604020202020204" pitchFamily="34" charset="0"/>
              </a:rPr>
              <a:t>	800</a:t>
            </a:r>
          </a:p>
        </p:txBody>
      </p:sp>
      <p:sp>
        <p:nvSpPr>
          <p:cNvPr id="1184774" name="Rectangle 6"/>
          <p:cNvSpPr>
            <a:spLocks noChangeArrowheads="1"/>
          </p:cNvSpPr>
          <p:nvPr/>
        </p:nvSpPr>
        <p:spPr bwMode="auto">
          <a:xfrm>
            <a:off x="1143000" y="47244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14950" algn="r"/>
                <a:tab pos="7143750" algn="r"/>
              </a:tabLst>
              <a:defRPr sz="2400">
                <a:solidFill>
                  <a:schemeClr val="tx1"/>
                </a:solidFill>
                <a:latin typeface="Times New Roman" pitchFamily="18" charset="0"/>
              </a:defRPr>
            </a:lvl1pPr>
            <a:lvl2pPr>
              <a:tabLst>
                <a:tab pos="5314950" algn="r"/>
                <a:tab pos="7143750" algn="r"/>
              </a:tabLst>
              <a:defRPr sz="2400">
                <a:solidFill>
                  <a:schemeClr val="tx1"/>
                </a:solidFill>
                <a:latin typeface="Times New Roman" pitchFamily="18" charset="0"/>
              </a:defRPr>
            </a:lvl2pPr>
            <a:lvl3pPr>
              <a:tabLst>
                <a:tab pos="5314950" algn="r"/>
                <a:tab pos="7143750" algn="r"/>
              </a:tabLst>
              <a:defRPr sz="2400">
                <a:solidFill>
                  <a:schemeClr val="tx1"/>
                </a:solidFill>
                <a:latin typeface="Times New Roman" pitchFamily="18" charset="0"/>
              </a:defRPr>
            </a:lvl3pPr>
            <a:lvl4pPr>
              <a:tabLst>
                <a:tab pos="5314950" algn="r"/>
                <a:tab pos="7143750" algn="r"/>
              </a:tabLst>
              <a:defRPr sz="2400">
                <a:solidFill>
                  <a:schemeClr val="tx1"/>
                </a:solidFill>
                <a:latin typeface="Times New Roman" pitchFamily="18" charset="0"/>
              </a:defRPr>
            </a:lvl4pPr>
            <a:lvl5pPr>
              <a:tabLst>
                <a:tab pos="5314950" algn="r"/>
                <a:tab pos="7143750" algn="r"/>
              </a:tabLst>
              <a:defRPr sz="2400">
                <a:solidFill>
                  <a:schemeClr val="tx1"/>
                </a:solidFill>
                <a:latin typeface="Times New Roman" pitchFamily="18" charset="0"/>
              </a:defRPr>
            </a:lvl5pPr>
            <a:lvl6pPr eaLnBrk="0" fontAlgn="base" hangingPunct="0">
              <a:spcBef>
                <a:spcPct val="0"/>
              </a:spcBef>
              <a:spcAft>
                <a:spcPct val="0"/>
              </a:spcAft>
              <a:tabLst>
                <a:tab pos="5314950" algn="r"/>
                <a:tab pos="7143750" algn="r"/>
              </a:tabLst>
              <a:defRPr sz="2400">
                <a:solidFill>
                  <a:schemeClr val="tx1"/>
                </a:solidFill>
                <a:latin typeface="Times New Roman" pitchFamily="18" charset="0"/>
              </a:defRPr>
            </a:lvl6pPr>
            <a:lvl7pPr eaLnBrk="0" fontAlgn="base" hangingPunct="0">
              <a:spcBef>
                <a:spcPct val="0"/>
              </a:spcBef>
              <a:spcAft>
                <a:spcPct val="0"/>
              </a:spcAft>
              <a:tabLst>
                <a:tab pos="5314950" algn="r"/>
                <a:tab pos="7143750" algn="r"/>
              </a:tabLst>
              <a:defRPr sz="2400">
                <a:solidFill>
                  <a:schemeClr val="tx1"/>
                </a:solidFill>
                <a:latin typeface="Times New Roman" pitchFamily="18" charset="0"/>
              </a:defRPr>
            </a:lvl7pPr>
            <a:lvl8pPr eaLnBrk="0" fontAlgn="base" hangingPunct="0">
              <a:spcBef>
                <a:spcPct val="0"/>
              </a:spcBef>
              <a:spcAft>
                <a:spcPct val="0"/>
              </a:spcAft>
              <a:tabLst>
                <a:tab pos="5314950" algn="r"/>
                <a:tab pos="7143750" algn="r"/>
              </a:tabLst>
              <a:defRPr sz="2400">
                <a:solidFill>
                  <a:schemeClr val="tx1"/>
                </a:solidFill>
                <a:latin typeface="Times New Roman" pitchFamily="18" charset="0"/>
              </a:defRPr>
            </a:lvl8pPr>
            <a:lvl9pPr eaLnBrk="0" fontAlgn="base" hangingPunct="0">
              <a:spcBef>
                <a:spcPct val="0"/>
              </a:spcBef>
              <a:spcAft>
                <a:spcPct val="0"/>
              </a:spcAft>
              <a:tabLst>
                <a:tab pos="5314950" algn="r"/>
                <a:tab pos="7143750" algn="r"/>
              </a:tabLst>
              <a:defRPr sz="2400">
                <a:solidFill>
                  <a:schemeClr val="tx1"/>
                </a:solidFill>
                <a:latin typeface="Times New Roman" pitchFamily="18" charset="0"/>
              </a:defRPr>
            </a:lvl9pPr>
          </a:lstStyle>
          <a:p>
            <a:pPr>
              <a:lnSpc>
                <a:spcPct val="105000"/>
              </a:lnSpc>
              <a:spcBef>
                <a:spcPct val="25000"/>
              </a:spcBef>
            </a:pPr>
            <a:r>
              <a:rPr lang="en-US" altLang="en-US" sz="2200" b="0" dirty="0">
                <a:solidFill>
                  <a:srgbClr val="000000"/>
                </a:solidFill>
                <a:latin typeface="Liberation Sans" panose="020B0604020202020204" pitchFamily="34" charset="0"/>
              </a:rPr>
              <a:t>Prepaid </a:t>
            </a:r>
            <a:r>
              <a:rPr lang="en-US" altLang="en-US" sz="2200" b="0" dirty="0" smtClean="0">
                <a:solidFill>
                  <a:srgbClr val="000000"/>
                </a:solidFill>
                <a:latin typeface="Liberation Sans" panose="020B0604020202020204" pitchFamily="34" charset="0"/>
              </a:rPr>
              <a:t>Insurance </a:t>
            </a:r>
            <a:r>
              <a:rPr lang="en-US" altLang="en-US" sz="2200" b="0" dirty="0">
                <a:solidFill>
                  <a:srgbClr val="000000"/>
                </a:solidFill>
                <a:latin typeface="Liberation Sans" panose="020B0604020202020204" pitchFamily="34" charset="0"/>
              </a:rPr>
              <a:t>	16,000</a:t>
            </a:r>
          </a:p>
        </p:txBody>
      </p:sp>
      <p:sp>
        <p:nvSpPr>
          <p:cNvPr id="1184775" name="Rectangle 7"/>
          <p:cNvSpPr>
            <a:spLocks noChangeArrowheads="1"/>
          </p:cNvSpPr>
          <p:nvPr/>
        </p:nvSpPr>
        <p:spPr bwMode="auto">
          <a:xfrm>
            <a:off x="1143000" y="5257800"/>
            <a:ext cx="7391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314950" algn="r"/>
                <a:tab pos="6686550" algn="r"/>
              </a:tabLst>
              <a:defRPr sz="2400">
                <a:solidFill>
                  <a:schemeClr val="tx1"/>
                </a:solidFill>
                <a:latin typeface="Times New Roman" pitchFamily="18" charset="0"/>
              </a:defRPr>
            </a:lvl1pPr>
            <a:lvl2pPr marL="571500">
              <a:tabLst>
                <a:tab pos="5314950" algn="r"/>
                <a:tab pos="6686550" algn="r"/>
              </a:tabLst>
              <a:defRPr sz="2400">
                <a:solidFill>
                  <a:schemeClr val="tx1"/>
                </a:solidFill>
                <a:latin typeface="Times New Roman" pitchFamily="18" charset="0"/>
              </a:defRPr>
            </a:lvl2pPr>
            <a:lvl3pPr>
              <a:tabLst>
                <a:tab pos="5314950" algn="r"/>
                <a:tab pos="6686550" algn="r"/>
              </a:tabLst>
              <a:defRPr sz="2400">
                <a:solidFill>
                  <a:schemeClr val="tx1"/>
                </a:solidFill>
                <a:latin typeface="Times New Roman" pitchFamily="18" charset="0"/>
              </a:defRPr>
            </a:lvl3pPr>
            <a:lvl4pPr>
              <a:tabLst>
                <a:tab pos="5314950" algn="r"/>
                <a:tab pos="6686550" algn="r"/>
              </a:tabLst>
              <a:defRPr sz="2400">
                <a:solidFill>
                  <a:schemeClr val="tx1"/>
                </a:solidFill>
                <a:latin typeface="Times New Roman" pitchFamily="18" charset="0"/>
              </a:defRPr>
            </a:lvl4pPr>
            <a:lvl5pPr>
              <a:tabLst>
                <a:tab pos="5314950" algn="r"/>
                <a:tab pos="6686550" algn="r"/>
              </a:tabLst>
              <a:defRPr sz="2400">
                <a:solidFill>
                  <a:schemeClr val="tx1"/>
                </a:solidFill>
                <a:latin typeface="Times New Roman" pitchFamily="18" charset="0"/>
              </a:defRPr>
            </a:lvl5pPr>
            <a:lvl6pPr eaLnBrk="0" fontAlgn="base" hangingPunct="0">
              <a:spcBef>
                <a:spcPct val="0"/>
              </a:spcBef>
              <a:spcAft>
                <a:spcPct val="0"/>
              </a:spcAft>
              <a:tabLst>
                <a:tab pos="5314950" algn="r"/>
                <a:tab pos="6686550" algn="r"/>
              </a:tabLst>
              <a:defRPr sz="2400">
                <a:solidFill>
                  <a:schemeClr val="tx1"/>
                </a:solidFill>
                <a:latin typeface="Times New Roman" pitchFamily="18" charset="0"/>
              </a:defRPr>
            </a:lvl6pPr>
            <a:lvl7pPr eaLnBrk="0" fontAlgn="base" hangingPunct="0">
              <a:spcBef>
                <a:spcPct val="0"/>
              </a:spcBef>
              <a:spcAft>
                <a:spcPct val="0"/>
              </a:spcAft>
              <a:tabLst>
                <a:tab pos="5314950" algn="r"/>
                <a:tab pos="6686550" algn="r"/>
              </a:tabLst>
              <a:defRPr sz="2400">
                <a:solidFill>
                  <a:schemeClr val="tx1"/>
                </a:solidFill>
                <a:latin typeface="Times New Roman" pitchFamily="18" charset="0"/>
              </a:defRPr>
            </a:lvl7pPr>
            <a:lvl8pPr eaLnBrk="0" fontAlgn="base" hangingPunct="0">
              <a:spcBef>
                <a:spcPct val="0"/>
              </a:spcBef>
              <a:spcAft>
                <a:spcPct val="0"/>
              </a:spcAft>
              <a:tabLst>
                <a:tab pos="5314950" algn="r"/>
                <a:tab pos="6686550" algn="r"/>
              </a:tabLst>
              <a:defRPr sz="2400">
                <a:solidFill>
                  <a:schemeClr val="tx1"/>
                </a:solidFill>
                <a:latin typeface="Times New Roman" pitchFamily="18" charset="0"/>
              </a:defRPr>
            </a:lvl8pPr>
            <a:lvl9pPr eaLnBrk="0" fontAlgn="base" hangingPunct="0">
              <a:spcBef>
                <a:spcPct val="0"/>
              </a:spcBef>
              <a:spcAft>
                <a:spcPct val="0"/>
              </a:spcAft>
              <a:tabLst>
                <a:tab pos="5314950" algn="r"/>
                <a:tab pos="6686550" algn="r"/>
              </a:tabLst>
              <a:defRPr sz="2400">
                <a:solidFill>
                  <a:schemeClr val="tx1"/>
                </a:solidFill>
                <a:latin typeface="Times New Roman" pitchFamily="18" charset="0"/>
              </a:defRPr>
            </a:lvl9pPr>
          </a:lstStyle>
          <a:p>
            <a:pPr>
              <a:lnSpc>
                <a:spcPct val="105000"/>
              </a:lnSpc>
              <a:spcBef>
                <a:spcPct val="25000"/>
              </a:spcBef>
            </a:pPr>
            <a:r>
              <a:rPr lang="en-US" altLang="en-US" sz="2200" b="0" dirty="0">
                <a:solidFill>
                  <a:srgbClr val="000000"/>
                </a:solidFill>
                <a:latin typeface="Liberation Sans" panose="020B0604020202020204" pitchFamily="34" charset="0"/>
              </a:rPr>
              <a:t>	Cash 		455,000</a:t>
            </a:r>
          </a:p>
        </p:txBody>
      </p:sp>
      <p:sp>
        <p:nvSpPr>
          <p:cNvPr id="10"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11"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4772"/>
                                        </p:tgtEl>
                                        <p:attrNameLst>
                                          <p:attrName>style.visibility</p:attrName>
                                        </p:attrNameLst>
                                      </p:cBhvr>
                                      <p:to>
                                        <p:strVal val="visible"/>
                                      </p:to>
                                    </p:set>
                                    <p:animEffect transition="in" filter="wipe(left)">
                                      <p:cBhvr>
                                        <p:cTn id="7" dur="500"/>
                                        <p:tgtEl>
                                          <p:spTgt spid="1184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4773"/>
                                        </p:tgtEl>
                                        <p:attrNameLst>
                                          <p:attrName>style.visibility</p:attrName>
                                        </p:attrNameLst>
                                      </p:cBhvr>
                                      <p:to>
                                        <p:strVal val="visible"/>
                                      </p:to>
                                    </p:set>
                                    <p:animEffect transition="in" filter="wipe(left)">
                                      <p:cBhvr>
                                        <p:cTn id="12" dur="500"/>
                                        <p:tgtEl>
                                          <p:spTgt spid="1184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4774"/>
                                        </p:tgtEl>
                                        <p:attrNameLst>
                                          <p:attrName>style.visibility</p:attrName>
                                        </p:attrNameLst>
                                      </p:cBhvr>
                                      <p:to>
                                        <p:strVal val="visible"/>
                                      </p:to>
                                    </p:set>
                                    <p:animEffect transition="in" filter="wipe(left)">
                                      <p:cBhvr>
                                        <p:cTn id="17" dur="500"/>
                                        <p:tgtEl>
                                          <p:spTgt spid="11847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84775"/>
                                        </p:tgtEl>
                                        <p:attrNameLst>
                                          <p:attrName>style.visibility</p:attrName>
                                        </p:attrNameLst>
                                      </p:cBhvr>
                                      <p:to>
                                        <p:strVal val="visible"/>
                                      </p:to>
                                    </p:set>
                                    <p:animEffect transition="in" filter="wipe(left)">
                                      <p:cBhvr>
                                        <p:cTn id="22" dur="500"/>
                                        <p:tgtEl>
                                          <p:spTgt spid="1184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772" grpId="0"/>
      <p:bldP spid="1184773" grpId="0"/>
      <p:bldP spid="1184774" grpId="0"/>
      <p:bldP spid="118477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229600" cy="560388"/>
          </a:xfrm>
          <a:prstGeom prst="rect">
            <a:avLst/>
          </a:prstGeom>
          <a:noFill/>
          <a:ln>
            <a:noFill/>
          </a:ln>
          <a:effectLst/>
        </p:spPr>
        <p:txBody>
          <a:bodyPr lIns="90488" tIns="44450" rIns="90488" bIns="44450" anchor="ctr" anchorCtr="0"/>
          <a:lstStyle/>
          <a:p>
            <a:pPr marL="53975" algn="l"/>
            <a:r>
              <a:rPr lang="en-US" altLang="en-US" sz="2800" b="1" i="0" dirty="0">
                <a:solidFill>
                  <a:srgbClr val="FF0000"/>
                </a:solidFill>
                <a:latin typeface="Liberation Sans" panose="020B0604020202020204" pitchFamily="34" charset="0"/>
              </a:rPr>
              <a:t>ACCOUNTING ACROSS THE ORGANIZATION</a:t>
            </a:r>
          </a:p>
        </p:txBody>
      </p:sp>
      <p:sp>
        <p:nvSpPr>
          <p:cNvPr id="2" name="Rectangle 1"/>
          <p:cNvSpPr/>
          <p:nvPr/>
        </p:nvSpPr>
        <p:spPr>
          <a:xfrm>
            <a:off x="457200" y="1066800"/>
            <a:ext cx="8229600" cy="4435060"/>
          </a:xfrm>
          <a:prstGeom prst="rect">
            <a:avLst/>
          </a:prstGeom>
        </p:spPr>
        <p:txBody>
          <a:bodyPr wrap="square" lIns="182880" rIns="182880">
            <a:spAutoFit/>
          </a:bodyPr>
          <a:lstStyle/>
          <a:p>
            <a:pPr algn="just">
              <a:lnSpc>
                <a:spcPct val="110000"/>
              </a:lnSpc>
            </a:pPr>
            <a:r>
              <a:rPr lang="en-US" sz="2100" b="1" dirty="0" smtClean="0">
                <a:latin typeface="Liberation Sans" panose="020B0604020202020204" pitchFamily="34" charset="0"/>
              </a:rPr>
              <a:t>Many Firms Use Leases</a:t>
            </a:r>
            <a:endParaRPr lang="en-US" sz="2100" b="1" dirty="0">
              <a:latin typeface="Liberation Sans" panose="020B0604020202020204" pitchFamily="34" charset="0"/>
            </a:endParaRPr>
          </a:p>
          <a:p>
            <a:pPr algn="just">
              <a:lnSpc>
                <a:spcPct val="110000"/>
              </a:lnSpc>
              <a:spcBef>
                <a:spcPts val="600"/>
              </a:spcBef>
            </a:pPr>
            <a:r>
              <a:rPr lang="en-US" sz="2100" b="0" dirty="0" smtClean="0">
                <a:latin typeface="Liberation Sans" panose="020B0604020202020204" pitchFamily="34" charset="0"/>
              </a:rPr>
              <a:t>Leasing </a:t>
            </a:r>
            <a:r>
              <a:rPr lang="en-US" sz="2100" b="0" dirty="0">
                <a:latin typeface="Liberation Sans" panose="020B0604020202020204" pitchFamily="34" charset="0"/>
              </a:rPr>
              <a:t>is big business</a:t>
            </a:r>
            <a:r>
              <a:rPr lang="en-US" sz="2100" b="0" dirty="0" smtClean="0">
                <a:latin typeface="Liberation Sans" panose="020B0604020202020204" pitchFamily="34" charset="0"/>
              </a:rPr>
              <a:t>. Who </a:t>
            </a:r>
            <a:r>
              <a:rPr lang="en-US" sz="2100" b="0" dirty="0">
                <a:latin typeface="Liberation Sans" panose="020B0604020202020204" pitchFamily="34" charset="0"/>
              </a:rPr>
              <a:t>does the </a:t>
            </a:r>
            <a:r>
              <a:rPr lang="en-US" sz="2100" b="0" dirty="0" smtClean="0">
                <a:latin typeface="Liberation Sans" panose="020B0604020202020204" pitchFamily="34" charset="0"/>
              </a:rPr>
              <a:t>most leasing</a:t>
            </a:r>
            <a:r>
              <a:rPr lang="en-US" sz="2100" b="0" dirty="0">
                <a:latin typeface="Liberation Sans" panose="020B0604020202020204" pitchFamily="34" charset="0"/>
              </a:rPr>
              <a:t>? </a:t>
            </a:r>
            <a:r>
              <a:rPr lang="en-US" sz="2100" dirty="0">
                <a:solidFill>
                  <a:srgbClr val="C00000"/>
                </a:solidFill>
                <a:latin typeface="Liberation Sans" panose="020B0604020202020204" pitchFamily="34" charset="0"/>
              </a:rPr>
              <a:t>AWAS</a:t>
            </a:r>
            <a:r>
              <a:rPr lang="en-US" sz="2100" b="0" dirty="0">
                <a:latin typeface="Liberation Sans" panose="020B0604020202020204" pitchFamily="34" charset="0"/>
              </a:rPr>
              <a:t> (IRL), </a:t>
            </a:r>
            <a:r>
              <a:rPr lang="en-US" sz="2100" dirty="0">
                <a:solidFill>
                  <a:srgbClr val="C00000"/>
                </a:solidFill>
                <a:latin typeface="Liberation Sans" panose="020B0604020202020204" pitchFamily="34" charset="0"/>
              </a:rPr>
              <a:t>J.P.  Morgan Leasing </a:t>
            </a:r>
            <a:r>
              <a:rPr lang="en-US" sz="2100" b="0" dirty="0">
                <a:latin typeface="Liberation Sans" panose="020B0604020202020204" pitchFamily="34" charset="0"/>
              </a:rPr>
              <a:t>(USA</a:t>
            </a:r>
            <a:r>
              <a:rPr lang="en-US" sz="2100" b="0" dirty="0" smtClean="0">
                <a:latin typeface="Liberation Sans" panose="020B0604020202020204" pitchFamily="34" charset="0"/>
              </a:rPr>
              <a:t>), and </a:t>
            </a:r>
            <a:r>
              <a:rPr lang="en-US" sz="2100" dirty="0">
                <a:solidFill>
                  <a:srgbClr val="C00000"/>
                </a:solidFill>
                <a:latin typeface="Liberation Sans" panose="020B0604020202020204" pitchFamily="34" charset="0"/>
              </a:rPr>
              <a:t>ICBC</a:t>
            </a:r>
            <a:r>
              <a:rPr lang="en-US" sz="2100" b="0" dirty="0">
                <a:latin typeface="Liberation Sans" panose="020B0604020202020204" pitchFamily="34" charset="0"/>
              </a:rPr>
              <a:t> (CHN) are </a:t>
            </a:r>
            <a:r>
              <a:rPr lang="en-US" sz="2100" b="0" dirty="0" smtClean="0">
                <a:latin typeface="Liberation Sans" panose="020B0604020202020204" pitchFamily="34" charset="0"/>
              </a:rPr>
              <a:t>major lessors</a:t>
            </a:r>
            <a:r>
              <a:rPr lang="en-US" sz="2100" b="0" dirty="0">
                <a:latin typeface="Liberation Sans" panose="020B0604020202020204" pitchFamily="34" charset="0"/>
              </a:rPr>
              <a:t>. Also, </a:t>
            </a:r>
            <a:r>
              <a:rPr lang="en-US" sz="2100" b="0" dirty="0" smtClean="0">
                <a:latin typeface="Liberation Sans" panose="020B0604020202020204" pitchFamily="34" charset="0"/>
              </a:rPr>
              <a:t>many companies </a:t>
            </a:r>
            <a:r>
              <a:rPr lang="en-US" sz="2100" b="0" dirty="0">
                <a:latin typeface="Liberation Sans" panose="020B0604020202020204" pitchFamily="34" charset="0"/>
              </a:rPr>
              <a:t>have </a:t>
            </a:r>
            <a:r>
              <a:rPr lang="en-US" sz="2100" b="0" dirty="0" smtClean="0">
                <a:latin typeface="Liberation Sans" panose="020B0604020202020204" pitchFamily="34" charset="0"/>
              </a:rPr>
              <a:t>established separate leasing companies</a:t>
            </a:r>
            <a:r>
              <a:rPr lang="en-US" sz="2100" b="0" dirty="0">
                <a:latin typeface="Liberation Sans" panose="020B0604020202020204" pitchFamily="34" charset="0"/>
              </a:rPr>
              <a:t>, such </a:t>
            </a:r>
            <a:r>
              <a:rPr lang="en-US" sz="2100" b="0" dirty="0" smtClean="0">
                <a:latin typeface="Liberation Sans" panose="020B0604020202020204" pitchFamily="34" charset="0"/>
              </a:rPr>
              <a:t>as </a:t>
            </a:r>
            <a:r>
              <a:rPr lang="en-US" sz="2100" dirty="0">
                <a:solidFill>
                  <a:srgbClr val="C00000"/>
                </a:solidFill>
                <a:latin typeface="Liberation Sans" panose="020B0604020202020204" pitchFamily="34" charset="0"/>
              </a:rPr>
              <a:t>Boeing Capital Corporation </a:t>
            </a:r>
            <a:r>
              <a:rPr lang="en-US" sz="2100" b="0" dirty="0" smtClean="0">
                <a:latin typeface="Liberation Sans" panose="020B0604020202020204" pitchFamily="34" charset="0"/>
              </a:rPr>
              <a:t>(</a:t>
            </a:r>
            <a:r>
              <a:rPr lang="en-US" sz="2100" b="0" dirty="0">
                <a:latin typeface="Liberation Sans" panose="020B0604020202020204" pitchFamily="34" charset="0"/>
              </a:rPr>
              <a:t>USA), </a:t>
            </a:r>
            <a:r>
              <a:rPr lang="en-US" sz="2100" dirty="0">
                <a:solidFill>
                  <a:srgbClr val="C00000"/>
                </a:solidFill>
                <a:latin typeface="Liberation Sans" panose="020B0604020202020204" pitchFamily="34" charset="0"/>
              </a:rPr>
              <a:t>Mitsubishi Heavy Industries </a:t>
            </a:r>
            <a:r>
              <a:rPr lang="en-US" sz="2100" b="0" dirty="0">
                <a:latin typeface="Liberation Sans" panose="020B0604020202020204" pitchFamily="34" charset="0"/>
              </a:rPr>
              <a:t>(JPN</a:t>
            </a:r>
            <a:r>
              <a:rPr lang="en-US" sz="2100" b="0" dirty="0" smtClean="0">
                <a:latin typeface="Liberation Sans" panose="020B0604020202020204" pitchFamily="34" charset="0"/>
              </a:rPr>
              <a:t>), and </a:t>
            </a:r>
            <a:r>
              <a:rPr lang="en-US" sz="2100" dirty="0">
                <a:solidFill>
                  <a:srgbClr val="C00000"/>
                </a:solidFill>
                <a:latin typeface="Liberation Sans" panose="020B0604020202020204" pitchFamily="34" charset="0"/>
              </a:rPr>
              <a:t>John Deere Capital Corporation </a:t>
            </a:r>
            <a:r>
              <a:rPr lang="en-US" sz="2100" b="0" dirty="0">
                <a:latin typeface="Liberation Sans" panose="020B0604020202020204" pitchFamily="34" charset="0"/>
              </a:rPr>
              <a:t>(USA). And, as an excellent example of </a:t>
            </a:r>
            <a:r>
              <a:rPr lang="en-US" sz="2100" b="0" dirty="0" smtClean="0">
                <a:latin typeface="Liberation Sans" panose="020B0604020202020204" pitchFamily="34" charset="0"/>
              </a:rPr>
              <a:t>the magnitude </a:t>
            </a:r>
            <a:r>
              <a:rPr lang="en-US" sz="2100" b="0" dirty="0">
                <a:latin typeface="Liberation Sans" panose="020B0604020202020204" pitchFamily="34" charset="0"/>
              </a:rPr>
              <a:t>of leasing, leased planes account for a </a:t>
            </a:r>
            <a:r>
              <a:rPr lang="en-US" sz="2100" b="0" dirty="0" smtClean="0">
                <a:latin typeface="Liberation Sans" panose="020B0604020202020204" pitchFamily="34" charset="0"/>
              </a:rPr>
              <a:t>high percentage </a:t>
            </a:r>
            <a:r>
              <a:rPr lang="en-US" sz="2100" b="0" dirty="0">
                <a:latin typeface="Liberation Sans" panose="020B0604020202020204" pitchFamily="34" charset="0"/>
              </a:rPr>
              <a:t>of commercial airlines. Leasing is also </a:t>
            </a:r>
            <a:r>
              <a:rPr lang="en-US" sz="2100" b="0" dirty="0" smtClean="0">
                <a:latin typeface="Liberation Sans" panose="020B0604020202020204" pitchFamily="34" charset="0"/>
              </a:rPr>
              <a:t>becoming more </a:t>
            </a:r>
            <a:r>
              <a:rPr lang="en-US" sz="2100" b="0" dirty="0">
                <a:latin typeface="Liberation Sans" panose="020B0604020202020204" pitchFamily="34" charset="0"/>
              </a:rPr>
              <a:t>common in the hotel industry. </a:t>
            </a:r>
            <a:r>
              <a:rPr lang="en-US" sz="2100" dirty="0">
                <a:solidFill>
                  <a:srgbClr val="C00000"/>
                </a:solidFill>
                <a:latin typeface="Liberation Sans" panose="020B0604020202020204" pitchFamily="34" charset="0"/>
              </a:rPr>
              <a:t>Marriott</a:t>
            </a:r>
            <a:r>
              <a:rPr lang="en-US" sz="2100" b="0" dirty="0">
                <a:latin typeface="Liberation Sans" panose="020B0604020202020204" pitchFamily="34" charset="0"/>
              </a:rPr>
              <a:t> (USA</a:t>
            </a:r>
            <a:r>
              <a:rPr lang="en-US" sz="2100" b="0" dirty="0" smtClean="0">
                <a:latin typeface="Liberation Sans" panose="020B0604020202020204" pitchFamily="34" charset="0"/>
              </a:rPr>
              <a:t>), </a:t>
            </a:r>
            <a:r>
              <a:rPr lang="en-US" sz="2100" dirty="0">
                <a:solidFill>
                  <a:srgbClr val="C00000"/>
                </a:solidFill>
                <a:latin typeface="Liberation Sans" panose="020B0604020202020204" pitchFamily="34" charset="0"/>
              </a:rPr>
              <a:t>Hilton</a:t>
            </a:r>
            <a:r>
              <a:rPr lang="en-US" sz="2100" b="0" dirty="0" smtClean="0">
                <a:latin typeface="Liberation Sans" panose="020B0604020202020204" pitchFamily="34" charset="0"/>
              </a:rPr>
              <a:t> </a:t>
            </a:r>
            <a:r>
              <a:rPr lang="en-US" sz="2100" b="0" dirty="0">
                <a:latin typeface="Liberation Sans" panose="020B0604020202020204" pitchFamily="34" charset="0"/>
              </a:rPr>
              <a:t>(USA), and </a:t>
            </a:r>
            <a:r>
              <a:rPr lang="en-US" sz="2100" dirty="0">
                <a:solidFill>
                  <a:srgbClr val="C00000"/>
                </a:solidFill>
                <a:latin typeface="Liberation Sans" panose="020B0604020202020204" pitchFamily="34" charset="0"/>
              </a:rPr>
              <a:t>InterContinental</a:t>
            </a:r>
            <a:r>
              <a:rPr lang="en-US" sz="2100" b="0" dirty="0">
                <a:latin typeface="Liberation Sans" panose="020B0604020202020204" pitchFamily="34" charset="0"/>
              </a:rPr>
              <a:t> (GBR) are </a:t>
            </a:r>
            <a:r>
              <a:rPr lang="en-US" sz="2100" b="0" dirty="0" smtClean="0">
                <a:latin typeface="Liberation Sans" panose="020B0604020202020204" pitchFamily="34" charset="0"/>
              </a:rPr>
              <a:t>increasingly choosing </a:t>
            </a:r>
            <a:r>
              <a:rPr lang="en-US" sz="2100" b="0" dirty="0">
                <a:latin typeface="Liberation Sans" panose="020B0604020202020204" pitchFamily="34" charset="0"/>
              </a:rPr>
              <a:t>to lease hotels that are owned by someone else.</a:t>
            </a:r>
          </a:p>
        </p:txBody>
      </p:sp>
      <p:sp>
        <p:nvSpPr>
          <p:cNvPr id="8" name="Rectangle 7"/>
          <p:cNvSpPr/>
          <p:nvPr/>
        </p:nvSpPr>
        <p:spPr bwMode="auto">
          <a:xfrm>
            <a:off x="332096" y="353704"/>
            <a:ext cx="8458200" cy="52088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9" name="Rectangle 8"/>
          <p:cNvSpPr/>
          <p:nvPr/>
        </p:nvSpPr>
        <p:spPr bwMode="auto">
          <a:xfrm>
            <a:off x="318448" y="5562600"/>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extLst>
      <p:ext uri="{BB962C8B-B14F-4D97-AF65-F5344CB8AC3E}">
        <p14:creationId xmlns:p14="http://schemas.microsoft.com/office/powerpoint/2010/main" val="313411017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Text Box 2"/>
          <p:cNvSpPr txBox="1">
            <a:spLocks noChangeArrowheads="1"/>
          </p:cNvSpPr>
          <p:nvPr/>
        </p:nvSpPr>
        <p:spPr bwMode="auto">
          <a:xfrm>
            <a:off x="609600" y="1295400"/>
            <a:ext cx="7924800" cy="4151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lvl="1" indent="0">
              <a:lnSpc>
                <a:spcPct val="125000"/>
              </a:lnSpc>
              <a:spcBef>
                <a:spcPts val="1200"/>
              </a:spcBef>
              <a:buClr>
                <a:srgbClr val="CC0000"/>
              </a:buClr>
              <a:buSzPct val="80000"/>
            </a:pPr>
            <a:r>
              <a:rPr lang="en-US" altLang="en-US" sz="2300" b="0" dirty="0" smtClean="0">
                <a:latin typeface="Liberation Sans" panose="020B0604020202020204" pitchFamily="34" charset="0"/>
              </a:rPr>
              <a:t>Process of </a:t>
            </a:r>
            <a:r>
              <a:rPr lang="en-US" altLang="en-US" sz="2300" dirty="0" smtClean="0">
                <a:latin typeface="Liberation Sans" panose="020B0604020202020204" pitchFamily="34" charset="0"/>
              </a:rPr>
              <a:t>allocating to expense</a:t>
            </a:r>
            <a:r>
              <a:rPr lang="en-US" altLang="en-US" sz="2300" b="0" dirty="0" smtClean="0">
                <a:latin typeface="Liberation Sans" panose="020B0604020202020204" pitchFamily="34" charset="0"/>
              </a:rPr>
              <a:t> the cost </a:t>
            </a:r>
          </a:p>
          <a:p>
            <a:pPr marL="0" lvl="1" indent="0">
              <a:lnSpc>
                <a:spcPct val="125000"/>
              </a:lnSpc>
              <a:spcBef>
                <a:spcPts val="0"/>
              </a:spcBef>
              <a:buClr>
                <a:srgbClr val="CC0000"/>
              </a:buClr>
              <a:buSzPct val="80000"/>
            </a:pPr>
            <a:r>
              <a:rPr lang="en-US" altLang="en-US" sz="2300" b="0" dirty="0" smtClean="0">
                <a:latin typeface="Liberation Sans" panose="020B0604020202020204" pitchFamily="34" charset="0"/>
              </a:rPr>
              <a:t>of a plant asset over its useful (service) life </a:t>
            </a:r>
          </a:p>
          <a:p>
            <a:pPr marL="0" lvl="1" indent="0">
              <a:lnSpc>
                <a:spcPct val="125000"/>
              </a:lnSpc>
              <a:spcBef>
                <a:spcPts val="0"/>
              </a:spcBef>
              <a:buClr>
                <a:srgbClr val="CC0000"/>
              </a:buClr>
              <a:buSzPct val="80000"/>
            </a:pPr>
            <a:r>
              <a:rPr lang="en-US" altLang="en-US" sz="2300" b="0" dirty="0" smtClean="0">
                <a:latin typeface="Liberation Sans" panose="020B0604020202020204" pitchFamily="34" charset="0"/>
              </a:rPr>
              <a:t>in a rational and systematic manner.</a:t>
            </a:r>
          </a:p>
          <a:p>
            <a:pPr lvl="1">
              <a:lnSpc>
                <a:spcPct val="125000"/>
              </a:lnSpc>
              <a:spcBef>
                <a:spcPts val="1200"/>
              </a:spcBef>
              <a:buClr>
                <a:srgbClr val="CC0000"/>
              </a:buClr>
              <a:buSzPct val="80000"/>
              <a:buFont typeface="Wingdings" pitchFamily="2" charset="2"/>
              <a:buChar char="u"/>
            </a:pPr>
            <a:r>
              <a:rPr lang="en-US" altLang="en-US" sz="2200" b="0" dirty="0" smtClean="0">
                <a:latin typeface="Liberation Sans" panose="020B0604020202020204" pitchFamily="34" charset="0"/>
              </a:rPr>
              <a:t>Process </a:t>
            </a:r>
            <a:r>
              <a:rPr lang="en-US" altLang="en-US" sz="2200" b="0" dirty="0">
                <a:latin typeface="Liberation Sans" panose="020B0604020202020204" pitchFamily="34" charset="0"/>
              </a:rPr>
              <a:t>of </a:t>
            </a:r>
            <a:r>
              <a:rPr lang="en-US" altLang="en-US" sz="2200" dirty="0">
                <a:latin typeface="Liberation Sans" panose="020B0604020202020204" pitchFamily="34" charset="0"/>
              </a:rPr>
              <a:t>cost allocation</a:t>
            </a:r>
            <a:r>
              <a:rPr lang="en-US" altLang="en-US" sz="2200" b="0" dirty="0">
                <a:latin typeface="Liberation Sans" panose="020B0604020202020204" pitchFamily="34" charset="0"/>
              </a:rPr>
              <a:t>, </a:t>
            </a:r>
            <a:r>
              <a:rPr lang="en-US" altLang="en-US" sz="2200" dirty="0">
                <a:latin typeface="Liberation Sans" panose="020B0604020202020204" pitchFamily="34" charset="0"/>
              </a:rPr>
              <a:t>not asset valuation</a:t>
            </a:r>
            <a:r>
              <a:rPr lang="en-US" altLang="en-US" sz="2200" b="0" dirty="0">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Applies to land improvements, buildings, and equipment, </a:t>
            </a:r>
            <a:r>
              <a:rPr lang="en-US" altLang="en-US" sz="2200" dirty="0">
                <a:latin typeface="Liberation Sans" panose="020B0604020202020204" pitchFamily="34" charset="0"/>
              </a:rPr>
              <a:t>not land</a:t>
            </a:r>
            <a:r>
              <a:rPr lang="en-US" altLang="en-US" sz="2200" b="0" dirty="0">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b="0" dirty="0">
                <a:latin typeface="Liberation Sans" panose="020B0604020202020204" pitchFamily="34" charset="0"/>
              </a:rPr>
              <a:t>Depreciable, because the </a:t>
            </a:r>
            <a:r>
              <a:rPr lang="en-US" altLang="en-US" sz="2200" dirty="0">
                <a:latin typeface="Liberation Sans" panose="020B0604020202020204" pitchFamily="34" charset="0"/>
              </a:rPr>
              <a:t>revenue-producing ability of asset will decline</a:t>
            </a:r>
            <a:r>
              <a:rPr lang="en-US" altLang="en-US" sz="2200" b="0" dirty="0">
                <a:latin typeface="Liberation Sans" panose="020B0604020202020204" pitchFamily="34" charset="0"/>
              </a:rPr>
              <a:t> over the asset’s useful life.</a:t>
            </a: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smtClean="0">
                <a:solidFill>
                  <a:srgbClr val="C00000"/>
                </a:solidFill>
                <a:latin typeface="Liberation Sans" panose="020B0604020202020204" pitchFamily="34" charset="0"/>
              </a:rPr>
              <a:t>Depreciation</a:t>
            </a:r>
            <a:endParaRPr lang="en-US" altLang="en-US" sz="3200" dirty="0">
              <a:solidFill>
                <a:srgbClr val="C00000"/>
              </a:solidFill>
              <a:latin typeface="Liberation Sans" panose="020B0604020202020204" pitchFamily="34" charset="0"/>
            </a:endParaRPr>
          </a:p>
        </p:txBody>
      </p:sp>
      <p:sp>
        <p:nvSpPr>
          <p:cNvPr id="9"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cxnSp>
        <p:nvCxnSpPr>
          <p:cNvPr id="11" name="Straight Connector 10"/>
          <p:cNvCxnSpPr/>
          <p:nvPr/>
        </p:nvCxnSpPr>
        <p:spPr bwMode="auto">
          <a:xfrm>
            <a:off x="6629400" y="976952"/>
            <a:ext cx="0" cy="13090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Rectangle 11"/>
          <p:cNvSpPr/>
          <p:nvPr/>
        </p:nvSpPr>
        <p:spPr>
          <a:xfrm>
            <a:off x="6705600" y="1039504"/>
            <a:ext cx="2209800" cy="1292662"/>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2</a:t>
            </a:r>
            <a:endParaRPr lang="en-US" sz="1400" b="1" dirty="0">
              <a:solidFill>
                <a:srgbClr val="FF3300"/>
              </a:solidFill>
              <a:latin typeface="Liberation Sans" panose="020B0604020202020204" pitchFamily="34" charset="0"/>
            </a:endParaRPr>
          </a:p>
          <a:p>
            <a:r>
              <a:rPr lang="en-US" sz="1400" dirty="0" smtClean="0">
                <a:latin typeface="Liberation Sans" panose="020B0604020202020204" pitchFamily="34" charset="0"/>
              </a:rPr>
              <a:t>Explain </a:t>
            </a:r>
            <a:r>
              <a:rPr lang="en-US" sz="1400" dirty="0">
                <a:latin typeface="Liberation Sans" panose="020B0604020202020204" pitchFamily="34" charset="0"/>
              </a:rPr>
              <a:t>the concept</a:t>
            </a:r>
          </a:p>
          <a:p>
            <a:r>
              <a:rPr lang="en-US" sz="1400" dirty="0">
                <a:latin typeface="Liberation Sans" panose="020B0604020202020204" pitchFamily="34" charset="0"/>
              </a:rPr>
              <a:t>of depreciation and</a:t>
            </a:r>
          </a:p>
          <a:p>
            <a:r>
              <a:rPr lang="en-US" sz="1400" dirty="0">
                <a:latin typeface="Liberation Sans" panose="020B0604020202020204" pitchFamily="34" charset="0"/>
              </a:rPr>
              <a:t>how to compute it.</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096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Depreciation </a:t>
            </a:r>
            <a:r>
              <a:rPr lang="en-US" sz="2300" b="0" i="0" dirty="0">
                <a:solidFill>
                  <a:schemeClr val="tx1"/>
                </a:solidFill>
                <a:latin typeface="Liberation Sans" panose="020B0604020202020204" pitchFamily="34" charset="0"/>
                <a:cs typeface="Times New Roman" pitchFamily="18" charset="0"/>
              </a:rPr>
              <a:t>is a process of</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valuation</a:t>
            </a:r>
            <a:r>
              <a:rPr lang="en-US" sz="2300" b="0" i="0" dirty="0">
                <a:solidFill>
                  <a:schemeClr val="tx1"/>
                </a:solidFill>
                <a:latin typeface="Liberation Sans" panose="020B0604020202020204" pitchFamily="34" charset="0"/>
                <a:cs typeface="Times New Roman" pitchFamily="18" charset="0"/>
              </a:rPr>
              <a:t>. </a:t>
            </a:r>
            <a:endParaRPr lang="en-US" sz="2300" b="0" i="0" dirty="0" smtClean="0">
              <a:solidFill>
                <a:schemeClr val="tx1"/>
              </a:solidFill>
              <a:latin typeface="Liberation Sans" panose="020B0604020202020204" pitchFamily="34" charset="0"/>
              <a:cs typeface="Times New Roman" pitchFamily="18" charset="0"/>
            </a:endParaRP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cash </a:t>
            </a:r>
            <a:r>
              <a:rPr lang="en-US" sz="2300" b="0" i="0" dirty="0">
                <a:solidFill>
                  <a:schemeClr val="tx1"/>
                </a:solidFill>
                <a:latin typeface="Liberation Sans" panose="020B0604020202020204" pitchFamily="34" charset="0"/>
                <a:cs typeface="Times New Roman" pitchFamily="18" charset="0"/>
              </a:rPr>
              <a:t>accumulation</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cost </a:t>
            </a:r>
            <a:r>
              <a:rPr lang="en-US" sz="2300" b="0" i="0" dirty="0">
                <a:solidFill>
                  <a:schemeClr val="tx1"/>
                </a:solidFill>
                <a:latin typeface="Liberation Sans" panose="020B0604020202020204" pitchFamily="34" charset="0"/>
                <a:cs typeface="Times New Roman" pitchFamily="18" charset="0"/>
              </a:rPr>
              <a:t>allocation</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appraisal</a:t>
            </a:r>
            <a:r>
              <a:rPr lang="en-US" sz="2300" b="0" i="0" dirty="0">
                <a:solidFill>
                  <a:schemeClr val="tx1"/>
                </a:solidFill>
                <a:latin typeface="Liberation Sans" panose="020B0604020202020204" pitchFamily="34" charset="0"/>
                <a:cs typeface="Times New Roman" pitchFamily="18" charset="0"/>
              </a:rPr>
              <a:t>.</a:t>
            </a:r>
            <a:endParaRPr lang="en-US" altLang="en-US" sz="2300" b="0" i="0" dirty="0">
              <a:solidFill>
                <a:schemeClr val="tx1"/>
              </a:solidFill>
              <a:latin typeface="Liberation Sans" panose="020B0604020202020204" pitchFamily="34" charset="0"/>
              <a:cs typeface="Times New Roman" pitchFamily="18" charset="0"/>
            </a:endParaRPr>
          </a:p>
        </p:txBody>
      </p:sp>
      <p:sp>
        <p:nvSpPr>
          <p:cNvPr id="46083" name="Rectangle 4"/>
          <p:cNvSpPr>
            <a:spLocks noChangeArrowheads="1"/>
          </p:cNvSpPr>
          <p:nvPr/>
        </p:nvSpPr>
        <p:spPr bwMode="auto">
          <a:xfrm>
            <a:off x="6096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5427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2</a:t>
            </a:r>
            <a:endParaRPr lang="en-US" altLang="en-US" sz="1600" dirty="0">
              <a:solidFill>
                <a:schemeClr val="bg2"/>
              </a:solidFill>
              <a:latin typeface="Liberation Sans" panose="020B0604020202020204" pitchFamily="34" charset="0"/>
            </a:endParaRPr>
          </a:p>
        </p:txBody>
      </p:sp>
      <p:sp>
        <p:nvSpPr>
          <p:cNvPr id="11" name="Notched Right Arrow 10"/>
          <p:cNvSpPr/>
          <p:nvPr/>
        </p:nvSpPr>
        <p:spPr bwMode="auto">
          <a:xfrm>
            <a:off x="284018" y="37338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0" name="Rectangle 9"/>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smtClean="0">
                <a:solidFill>
                  <a:srgbClr val="C00000"/>
                </a:solidFill>
                <a:latin typeface="Liberation Sans" panose="020B0604020202020204" pitchFamily="34" charset="0"/>
              </a:rPr>
              <a:t>Depreciation</a:t>
            </a:r>
            <a:endParaRPr lang="en-US" altLang="en-US" sz="3200" dirty="0">
              <a:solidFill>
                <a:srgbClr val="C00000"/>
              </a:solidFill>
              <a:latin typeface="Liberation Sans" panose="020B0604020202020204" pitchFamily="34" charset="0"/>
            </a:endParaRPr>
          </a:p>
        </p:txBody>
      </p:sp>
    </p:spTree>
    <p:extLst>
      <p:ext uri="{BB962C8B-B14F-4D97-AF65-F5344CB8AC3E}">
        <p14:creationId xmlns:p14="http://schemas.microsoft.com/office/powerpoint/2010/main" val="1202698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9</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12390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18029"/>
            <a:ext cx="8610600" cy="26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92060652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534400" cy="313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p:nvSpPr>
        <p:spPr bwMode="auto">
          <a:xfrm>
            <a:off x="3810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rPr>
              <a:t>FACTORS IN COMPUTING DEPRECIATION</a:t>
            </a:r>
          </a:p>
        </p:txBody>
      </p:sp>
      <p:sp>
        <p:nvSpPr>
          <p:cNvPr id="12"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Rectangle 14"/>
          <p:cNvSpPr/>
          <p:nvPr/>
        </p:nvSpPr>
        <p:spPr>
          <a:xfrm>
            <a:off x="291152" y="4523096"/>
            <a:ext cx="2985448" cy="461665"/>
          </a:xfrm>
          <a:prstGeom prst="rect">
            <a:avLst/>
          </a:prstGeom>
        </p:spPr>
        <p:txBody>
          <a:bodyPr wrap="square">
            <a:spAutoFit/>
          </a:bodyPr>
          <a:lstStyle/>
          <a:p>
            <a:pPr algn="l"/>
            <a:r>
              <a:rPr lang="en-US" sz="1200" dirty="0" smtClean="0">
                <a:latin typeface="Liberation Sans" panose="020B0604020202020204" pitchFamily="34" charset="0"/>
              </a:rPr>
              <a:t>Illustration 9-6</a:t>
            </a:r>
            <a:endParaRPr lang="en-US" sz="1200" dirty="0">
              <a:latin typeface="Liberation Sans" panose="020B0604020202020204" pitchFamily="34" charset="0"/>
            </a:endParaRPr>
          </a:p>
          <a:p>
            <a:pPr algn="l"/>
            <a:r>
              <a:rPr lang="en-US" sz="1200" b="0" dirty="0">
                <a:latin typeface="Liberation Sans" panose="020B0604020202020204" pitchFamily="34" charset="0"/>
              </a:rPr>
              <a:t>Three factors in </a:t>
            </a:r>
            <a:r>
              <a:rPr lang="en-US" sz="1200" b="0" dirty="0" smtClean="0">
                <a:latin typeface="Liberation Sans" panose="020B0604020202020204" pitchFamily="34" charset="0"/>
              </a:rPr>
              <a:t>computing depreciation</a:t>
            </a:r>
            <a:endParaRPr lang="en-US" sz="1200" b="0" dirty="0">
              <a:latin typeface="Liberation Sans" panose="020B0604020202020204" pitchFamily="34" charset="0"/>
            </a:endParaRPr>
          </a:p>
        </p:txBody>
      </p:sp>
      <p:sp>
        <p:nvSpPr>
          <p:cNvPr id="16" name="Rectangle 8"/>
          <p:cNvSpPr>
            <a:spLocks noChangeArrowheads="1"/>
          </p:cNvSpPr>
          <p:nvPr/>
        </p:nvSpPr>
        <p:spPr bwMode="auto">
          <a:xfrm>
            <a:off x="3745139" y="4972077"/>
            <a:ext cx="3570061" cy="1306578"/>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a:extLst/>
        </p:spPr>
        <p:txBody>
          <a:bodyPr lIns="182880" rIns="182880" anchor="ctr" anchorCtr="0">
            <a:noAutofit/>
          </a:bodyPr>
          <a:lstStyle/>
          <a:p>
            <a:r>
              <a:rPr lang="en-US" sz="1400" dirty="0" smtClean="0">
                <a:solidFill>
                  <a:schemeClr val="tx2">
                    <a:lumMod val="75000"/>
                  </a:schemeClr>
                </a:solidFill>
              </a:rPr>
              <a:t>• </a:t>
            </a:r>
            <a:r>
              <a:rPr lang="en-US" sz="1400" dirty="0">
                <a:solidFill>
                  <a:schemeClr val="tx2">
                    <a:lumMod val="75000"/>
                  </a:schemeClr>
                </a:solidFill>
              </a:rPr>
              <a:t>HELPFUL HINT</a:t>
            </a:r>
            <a:endParaRPr lang="en-US" altLang="en-US" sz="1400" dirty="0">
              <a:solidFill>
                <a:schemeClr val="tx2">
                  <a:lumMod val="75000"/>
                </a:schemeClr>
              </a:solidFill>
              <a:latin typeface="Liberation Sans" panose="020B0604020202020204" pitchFamily="34" charset="0"/>
            </a:endParaRPr>
          </a:p>
          <a:p>
            <a:pPr algn="l"/>
            <a:r>
              <a:rPr lang="en-US" sz="1400" b="0" dirty="0" smtClean="0"/>
              <a:t>Depreciation </a:t>
            </a:r>
            <a:r>
              <a:rPr lang="en-US" sz="1400" b="0" dirty="0"/>
              <a:t>expense is </a:t>
            </a:r>
            <a:r>
              <a:rPr lang="en-US" sz="1400" b="0" dirty="0" smtClean="0"/>
              <a:t>reported on </a:t>
            </a:r>
            <a:r>
              <a:rPr lang="en-US" sz="1400" b="0" dirty="0"/>
              <a:t>the income statement</a:t>
            </a:r>
            <a:r>
              <a:rPr lang="en-US" sz="1400" b="0" dirty="0" smtClean="0"/>
              <a:t>. Accumulated </a:t>
            </a:r>
            <a:r>
              <a:rPr lang="en-US" sz="1400" b="0" dirty="0"/>
              <a:t>depreciation </a:t>
            </a:r>
            <a:r>
              <a:rPr lang="en-US" sz="1400" b="0" dirty="0" smtClean="0"/>
              <a:t>is reported </a:t>
            </a:r>
            <a:r>
              <a:rPr lang="en-US" sz="1400" b="0" dirty="0"/>
              <a:t>on the balance sheet </a:t>
            </a:r>
            <a:r>
              <a:rPr lang="en-US" sz="1400" b="0" dirty="0" smtClean="0"/>
              <a:t>as a </a:t>
            </a:r>
            <a:r>
              <a:rPr lang="en-US" sz="1400" b="0" dirty="0"/>
              <a:t>deduction from plant assets.</a:t>
            </a:r>
            <a:endParaRPr lang="en-US" altLang="en-US" sz="1400" b="0" dirty="0"/>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2</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6" name="Text Box 6"/>
          <p:cNvSpPr txBox="1">
            <a:spLocks noChangeArrowheads="1"/>
          </p:cNvSpPr>
          <p:nvPr/>
        </p:nvSpPr>
        <p:spPr bwMode="auto">
          <a:xfrm>
            <a:off x="622300" y="1295400"/>
            <a:ext cx="7988300" cy="367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514350">
              <a:defRPr sz="2400">
                <a:solidFill>
                  <a:schemeClr val="tx1"/>
                </a:solidFill>
                <a:latin typeface="Times New Roman" pitchFamily="18" charset="0"/>
              </a:defRPr>
            </a:lvl2pPr>
            <a:lvl3pPr marL="1717675" indent="-457200">
              <a:defRPr sz="2400">
                <a:solidFill>
                  <a:schemeClr val="tx1"/>
                </a:solidFill>
                <a:latin typeface="Times New Roman" pitchFamily="18" charset="0"/>
              </a:defRPr>
            </a:lvl3pPr>
            <a:lvl4pPr marL="2289175" indent="-457200">
              <a:defRPr sz="2400">
                <a:solidFill>
                  <a:schemeClr val="tx1"/>
                </a:solidFill>
                <a:latin typeface="Times New Roman" pitchFamily="18" charset="0"/>
              </a:defRPr>
            </a:lvl4pPr>
            <a:lvl5pPr marL="2860675" indent="-457200">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buClr>
                <a:srgbClr val="800000"/>
              </a:buClr>
              <a:buSzTx/>
            </a:pPr>
            <a:r>
              <a:rPr lang="en-US" altLang="en-US" sz="2300" b="0" dirty="0" smtClean="0">
                <a:latin typeface="Liberation Sans" panose="020B0604020202020204" pitchFamily="34" charset="0"/>
              </a:rPr>
              <a:t>Management selects the method it believes best measures an asset’s contribution to revenue over its useful life.</a:t>
            </a:r>
            <a:endParaRPr lang="en-US" altLang="en-US" sz="2200" b="0" dirty="0" smtClean="0">
              <a:latin typeface="Liberation Sans" panose="020B0604020202020204" pitchFamily="34" charset="0"/>
            </a:endParaRPr>
          </a:p>
          <a:p>
            <a:pPr>
              <a:lnSpc>
                <a:spcPct val="120000"/>
              </a:lnSpc>
              <a:spcBef>
                <a:spcPct val="40000"/>
              </a:spcBef>
              <a:buClr>
                <a:srgbClr val="800000"/>
              </a:buClr>
              <a:buSzTx/>
              <a:buFontTx/>
              <a:buNone/>
            </a:pPr>
            <a:r>
              <a:rPr lang="en-US" altLang="en-US" sz="2300" b="0" dirty="0" smtClean="0">
                <a:latin typeface="Liberation Sans" panose="020B0604020202020204" pitchFamily="34" charset="0"/>
              </a:rPr>
              <a:t>Examples </a:t>
            </a:r>
            <a:r>
              <a:rPr lang="en-US" altLang="en-US" sz="2300" b="0" dirty="0">
                <a:latin typeface="Liberation Sans" panose="020B0604020202020204" pitchFamily="34" charset="0"/>
              </a:rPr>
              <a:t>include:</a:t>
            </a:r>
          </a:p>
          <a:p>
            <a:pPr lvl="1">
              <a:lnSpc>
                <a:spcPct val="120000"/>
              </a:lnSpc>
              <a:spcBef>
                <a:spcPct val="40000"/>
              </a:spcBef>
              <a:buClrTx/>
              <a:buSzTx/>
              <a:buFontTx/>
              <a:buAutoNum type="arabicParenBoth"/>
            </a:pPr>
            <a:r>
              <a:rPr lang="en-US" altLang="en-US" sz="2200" b="0" dirty="0">
                <a:latin typeface="Liberation Sans" panose="020B0604020202020204" pitchFamily="34" charset="0"/>
              </a:rPr>
              <a:t>Straight-line method</a:t>
            </a:r>
          </a:p>
          <a:p>
            <a:pPr lvl="1">
              <a:lnSpc>
                <a:spcPct val="120000"/>
              </a:lnSpc>
              <a:spcBef>
                <a:spcPct val="40000"/>
              </a:spcBef>
              <a:buClrTx/>
              <a:buSzTx/>
              <a:buFontTx/>
              <a:buAutoNum type="arabicParenBoth"/>
            </a:pPr>
            <a:r>
              <a:rPr lang="en-US" altLang="en-US" sz="2200" b="0" dirty="0">
                <a:latin typeface="Liberation Sans" panose="020B0604020202020204" pitchFamily="34" charset="0"/>
              </a:rPr>
              <a:t>Units-of-activity method</a:t>
            </a:r>
          </a:p>
          <a:p>
            <a:pPr lvl="1">
              <a:lnSpc>
                <a:spcPct val="120000"/>
              </a:lnSpc>
              <a:spcBef>
                <a:spcPct val="40000"/>
              </a:spcBef>
              <a:buClrTx/>
              <a:buSzTx/>
              <a:buFontTx/>
              <a:buAutoNum type="arabicParenBoth"/>
            </a:pPr>
            <a:r>
              <a:rPr lang="en-US" altLang="en-US" sz="2200" b="0" dirty="0">
                <a:latin typeface="Liberation Sans" panose="020B0604020202020204" pitchFamily="34" charset="0"/>
              </a:rPr>
              <a:t>Declining-balance method</a:t>
            </a:r>
          </a:p>
          <a:p>
            <a:pPr lvl="1">
              <a:lnSpc>
                <a:spcPct val="120000"/>
              </a:lnSpc>
              <a:spcBef>
                <a:spcPct val="40000"/>
              </a:spcBef>
              <a:buClr>
                <a:srgbClr val="800000"/>
              </a:buClr>
              <a:buSzTx/>
              <a:buFontTx/>
              <a:buAutoNum type="arabicParenBoth"/>
            </a:pPr>
            <a:endParaRPr lang="en-US" altLang="en-US" sz="2200" b="0" dirty="0">
              <a:latin typeface="Liberation Sans" panose="020B0604020202020204" pitchFamily="34" charset="0"/>
            </a:endParaRPr>
          </a:p>
        </p:txBody>
      </p:sp>
      <p:sp>
        <p:nvSpPr>
          <p:cNvPr id="826390" name="Rectangle 22"/>
          <p:cNvSpPr>
            <a:spLocks noChangeArrowheads="1"/>
          </p:cNvSpPr>
          <p:nvPr/>
        </p:nvSpPr>
        <p:spPr bwMode="auto">
          <a:xfrm>
            <a:off x="6005513" y="5105400"/>
            <a:ext cx="5334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826391" name="Rectangle 23"/>
          <p:cNvSpPr>
            <a:spLocks noChangeArrowheads="1"/>
          </p:cNvSpPr>
          <p:nvPr/>
        </p:nvSpPr>
        <p:spPr bwMode="auto">
          <a:xfrm>
            <a:off x="6005513" y="5943600"/>
            <a:ext cx="5334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0" name="Rectangle 9"/>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smtClean="0">
                <a:solidFill>
                  <a:srgbClr val="006600"/>
                </a:solidFill>
                <a:latin typeface="Liberation Sans" panose="020B0604020202020204" pitchFamily="34" charset="0"/>
              </a:rPr>
              <a:t>DEPRECIATION METHODS</a:t>
            </a:r>
            <a:endParaRPr lang="en-US" altLang="en-US" sz="3200" dirty="0">
              <a:solidFill>
                <a:srgbClr val="006600"/>
              </a:solidFill>
              <a:latin typeface="Liberation Sans" panose="020B0604020202020204" pitchFamily="34" charset="0"/>
            </a:endParaRPr>
          </a:p>
        </p:txBody>
      </p:sp>
      <p:sp>
        <p:nvSpPr>
          <p:cNvPr id="11"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2</a:t>
            </a:r>
            <a:endParaRPr lang="en-US" altLang="en-US" sz="1600"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295400"/>
            <a:ext cx="8153400" cy="2834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5800" algn="l"/>
                <a:tab pos="5943600" algn="r"/>
              </a:tabLst>
              <a:defRPr sz="2900" b="1">
                <a:solidFill>
                  <a:schemeClr val="tx1"/>
                </a:solidFill>
                <a:latin typeface="Arial" charset="0"/>
              </a:defRPr>
            </a:lvl1pPr>
            <a:lvl2pPr marL="742950" indent="-285750">
              <a:tabLst>
                <a:tab pos="685800" algn="l"/>
                <a:tab pos="5943600" algn="r"/>
              </a:tabLst>
              <a:defRPr sz="2900" b="1">
                <a:solidFill>
                  <a:schemeClr val="tx1"/>
                </a:solidFill>
                <a:latin typeface="Arial" charset="0"/>
              </a:defRPr>
            </a:lvl2pPr>
            <a:lvl3pPr marL="1143000" indent="-228600">
              <a:tabLst>
                <a:tab pos="685800" algn="l"/>
                <a:tab pos="5943600" algn="r"/>
              </a:tabLst>
              <a:defRPr sz="2900" b="1">
                <a:solidFill>
                  <a:schemeClr val="tx1"/>
                </a:solidFill>
                <a:latin typeface="Arial" charset="0"/>
              </a:defRPr>
            </a:lvl3pPr>
            <a:lvl4pPr marL="1600200" indent="-228600">
              <a:tabLst>
                <a:tab pos="685800" algn="l"/>
                <a:tab pos="5943600" algn="r"/>
              </a:tabLst>
              <a:defRPr sz="2900" b="1">
                <a:solidFill>
                  <a:schemeClr val="tx1"/>
                </a:solidFill>
                <a:latin typeface="Arial" charset="0"/>
              </a:defRPr>
            </a:lvl4pPr>
            <a:lvl5pPr marL="2057400" indent="-228600">
              <a:tabLst>
                <a:tab pos="685800" algn="l"/>
                <a:tab pos="5943600" algn="r"/>
              </a:tabLst>
              <a:defRPr sz="2900" b="1">
                <a:solidFill>
                  <a:schemeClr val="tx1"/>
                </a:solidFill>
                <a:latin typeface="Arial" charset="0"/>
              </a:defRPr>
            </a:lvl5pPr>
            <a:lvl6pPr marL="2514600" indent="-228600" algn="ctr" eaLnBrk="0" fontAlgn="base" hangingPunct="0">
              <a:spcBef>
                <a:spcPct val="0"/>
              </a:spcBef>
              <a:spcAft>
                <a:spcPct val="0"/>
              </a:spcAft>
              <a:tabLst>
                <a:tab pos="685800" algn="l"/>
                <a:tab pos="5943600" algn="r"/>
              </a:tabLst>
              <a:defRPr sz="2900" b="1">
                <a:solidFill>
                  <a:schemeClr val="tx1"/>
                </a:solidFill>
                <a:latin typeface="Arial" charset="0"/>
              </a:defRPr>
            </a:lvl6pPr>
            <a:lvl7pPr marL="2971800" indent="-228600" algn="ctr" eaLnBrk="0" fontAlgn="base" hangingPunct="0">
              <a:spcBef>
                <a:spcPct val="0"/>
              </a:spcBef>
              <a:spcAft>
                <a:spcPct val="0"/>
              </a:spcAft>
              <a:tabLst>
                <a:tab pos="685800" algn="l"/>
                <a:tab pos="5943600" algn="r"/>
              </a:tabLst>
              <a:defRPr sz="2900" b="1">
                <a:solidFill>
                  <a:schemeClr val="tx1"/>
                </a:solidFill>
                <a:latin typeface="Arial" charset="0"/>
              </a:defRPr>
            </a:lvl7pPr>
            <a:lvl8pPr marL="3429000" indent="-228600" algn="ctr" eaLnBrk="0" fontAlgn="base" hangingPunct="0">
              <a:spcBef>
                <a:spcPct val="0"/>
              </a:spcBef>
              <a:spcAft>
                <a:spcPct val="0"/>
              </a:spcAft>
              <a:tabLst>
                <a:tab pos="685800" algn="l"/>
                <a:tab pos="5943600" algn="r"/>
              </a:tabLst>
              <a:defRPr sz="2900" b="1">
                <a:solidFill>
                  <a:schemeClr val="tx1"/>
                </a:solidFill>
                <a:latin typeface="Arial" charset="0"/>
              </a:defRPr>
            </a:lvl8pPr>
            <a:lvl9pPr marL="3886200" indent="-228600" algn="ctr" eaLnBrk="0" fontAlgn="base" hangingPunct="0">
              <a:spcBef>
                <a:spcPct val="0"/>
              </a:spcBef>
              <a:spcAft>
                <a:spcPct val="0"/>
              </a:spcAft>
              <a:tabLst>
                <a:tab pos="685800" algn="l"/>
                <a:tab pos="5943600" algn="r"/>
              </a:tabLst>
              <a:defRPr sz="2900" b="1">
                <a:solidFill>
                  <a:schemeClr val="tx1"/>
                </a:solidFill>
                <a:latin typeface="Arial" charset="0"/>
              </a:defRPr>
            </a:lvl9pPr>
          </a:lstStyle>
          <a:p>
            <a:pPr algn="l">
              <a:lnSpc>
                <a:spcPct val="115000"/>
              </a:lnSpc>
              <a:spcBef>
                <a:spcPct val="30000"/>
              </a:spcBef>
              <a:buSzPct val="80000"/>
            </a:pPr>
            <a:r>
              <a:rPr lang="en-US" altLang="en-US" sz="2200" dirty="0">
                <a:latin typeface="Liberation Sans" panose="020B0604020202020204" pitchFamily="34" charset="0"/>
              </a:rPr>
              <a:t>Illustration: </a:t>
            </a:r>
            <a:r>
              <a:rPr lang="en-US" altLang="en-US" sz="2200" b="0" dirty="0" smtClean="0">
                <a:latin typeface="Liberation Sans" panose="020B0604020202020204" pitchFamily="34" charset="0"/>
              </a:rPr>
              <a:t>Bob’s Florist purchased </a:t>
            </a:r>
            <a:r>
              <a:rPr lang="en-US" altLang="en-US" sz="2200" b="0" dirty="0">
                <a:latin typeface="Liberation Sans" panose="020B0604020202020204" pitchFamily="34" charset="0"/>
              </a:rPr>
              <a:t>a small delivery truck on January 1, </a:t>
            </a:r>
            <a:r>
              <a:rPr lang="en-US" altLang="en-US" sz="2200" b="0" dirty="0" smtClean="0">
                <a:latin typeface="Liberation Sans" panose="020B0604020202020204" pitchFamily="34" charset="0"/>
              </a:rPr>
              <a:t>2017.</a:t>
            </a:r>
            <a:endParaRPr lang="en-US" altLang="en-US" sz="2200" b="0" dirty="0">
              <a:latin typeface="Liberation Sans" panose="020B0604020202020204" pitchFamily="34" charset="0"/>
            </a:endParaRPr>
          </a:p>
          <a:p>
            <a:pPr algn="l">
              <a:lnSpc>
                <a:spcPct val="115000"/>
              </a:lnSpc>
              <a:spcBef>
                <a:spcPct val="30000"/>
              </a:spcBef>
              <a:buSzPct val="80000"/>
            </a:pPr>
            <a:r>
              <a:rPr lang="en-US" altLang="en-US" sz="2200" b="0" dirty="0">
                <a:latin typeface="Liberation Sans" panose="020B0604020202020204" pitchFamily="34" charset="0"/>
              </a:rPr>
              <a:t>	Cost 	</a:t>
            </a:r>
            <a:r>
              <a:rPr lang="en-US" altLang="en-US" sz="2200" b="0" dirty="0" smtClean="0">
                <a:latin typeface="Liberation Sans" panose="020B0604020202020204" pitchFamily="34" charset="0"/>
              </a:rPr>
              <a:t>€13,000</a:t>
            </a:r>
            <a:endParaRPr lang="en-US" altLang="en-US" sz="2200" b="0" dirty="0">
              <a:latin typeface="Liberation Sans" panose="020B0604020202020204" pitchFamily="34" charset="0"/>
            </a:endParaRPr>
          </a:p>
          <a:p>
            <a:pPr algn="l">
              <a:lnSpc>
                <a:spcPct val="115000"/>
              </a:lnSpc>
              <a:spcBef>
                <a:spcPct val="30000"/>
              </a:spcBef>
              <a:buSzPct val="80000"/>
            </a:pPr>
            <a:r>
              <a:rPr lang="en-US" altLang="en-US" sz="2200" b="0" dirty="0">
                <a:latin typeface="Liberation Sans" panose="020B0604020202020204" pitchFamily="34" charset="0"/>
              </a:rPr>
              <a:t>	Expected </a:t>
            </a:r>
            <a:r>
              <a:rPr lang="en-US" altLang="en-US" sz="2200" b="0" dirty="0" smtClean="0">
                <a:latin typeface="Liberation Sans" panose="020B0604020202020204" pitchFamily="34" charset="0"/>
              </a:rPr>
              <a:t>residual value </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€1,000</a:t>
            </a:r>
            <a:endParaRPr lang="en-US" altLang="en-US" sz="2200" b="0" dirty="0">
              <a:latin typeface="Liberation Sans" panose="020B0604020202020204" pitchFamily="34" charset="0"/>
            </a:endParaRPr>
          </a:p>
          <a:p>
            <a:pPr algn="l">
              <a:lnSpc>
                <a:spcPct val="115000"/>
              </a:lnSpc>
              <a:spcBef>
                <a:spcPct val="30000"/>
              </a:spcBef>
              <a:buSzPct val="80000"/>
            </a:pPr>
            <a:r>
              <a:rPr lang="en-US" altLang="en-US" sz="2200" b="0" dirty="0">
                <a:latin typeface="Liberation Sans" panose="020B0604020202020204" pitchFamily="34" charset="0"/>
              </a:rPr>
              <a:t>	Estimated useful life </a:t>
            </a:r>
            <a:r>
              <a:rPr lang="en-US" altLang="en-US" sz="2200" b="0" dirty="0" smtClean="0">
                <a:latin typeface="Liberation Sans" panose="020B0604020202020204" pitchFamily="34" charset="0"/>
              </a:rPr>
              <a:t>in years</a:t>
            </a:r>
            <a:r>
              <a:rPr lang="en-US" altLang="en-US" sz="2200" b="0" dirty="0">
                <a:latin typeface="Liberation Sans" panose="020B0604020202020204" pitchFamily="34" charset="0"/>
              </a:rPr>
              <a:t>	5</a:t>
            </a:r>
          </a:p>
          <a:p>
            <a:pPr algn="l">
              <a:lnSpc>
                <a:spcPct val="115000"/>
              </a:lnSpc>
              <a:spcBef>
                <a:spcPct val="30000"/>
              </a:spcBef>
              <a:buSzPct val="80000"/>
            </a:pPr>
            <a:r>
              <a:rPr lang="en-US" altLang="en-US" sz="2200" b="0" dirty="0">
                <a:latin typeface="Liberation Sans" panose="020B0604020202020204" pitchFamily="34" charset="0"/>
              </a:rPr>
              <a:t>	Estimated useful life </a:t>
            </a:r>
            <a:r>
              <a:rPr lang="en-US" altLang="en-US" sz="2200" b="0" dirty="0" smtClean="0">
                <a:latin typeface="Liberation Sans" panose="020B0604020202020204" pitchFamily="34" charset="0"/>
              </a:rPr>
              <a:t>in miles</a:t>
            </a:r>
            <a:r>
              <a:rPr lang="en-US" altLang="en-US" sz="2200" b="0" dirty="0">
                <a:latin typeface="Liberation Sans" panose="020B0604020202020204" pitchFamily="34" charset="0"/>
              </a:rPr>
              <a:t>	100,000</a:t>
            </a:r>
          </a:p>
        </p:txBody>
      </p:sp>
      <p:sp>
        <p:nvSpPr>
          <p:cNvPr id="23555" name="Rectangle 3"/>
          <p:cNvSpPr>
            <a:spLocks noChangeArrowheads="1"/>
          </p:cNvSpPr>
          <p:nvPr/>
        </p:nvSpPr>
        <p:spPr bwMode="auto">
          <a:xfrm>
            <a:off x="609600" y="4114800"/>
            <a:ext cx="8153400" cy="1040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lgn="l">
              <a:lnSpc>
                <a:spcPct val="120000"/>
              </a:lnSpc>
              <a:spcBef>
                <a:spcPct val="40000"/>
              </a:spcBef>
              <a:buSzPct val="80000"/>
            </a:pPr>
            <a:r>
              <a:rPr lang="en-US" altLang="en-US" sz="2200" dirty="0">
                <a:latin typeface="Liberation Sans" panose="020B0604020202020204" pitchFamily="34" charset="0"/>
              </a:rPr>
              <a:t>Required:</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Compute </a:t>
            </a:r>
            <a:r>
              <a:rPr lang="en-US" altLang="en-US" sz="2200" b="0" dirty="0">
                <a:latin typeface="Liberation Sans" panose="020B0604020202020204" pitchFamily="34" charset="0"/>
              </a:rPr>
              <a:t>depreciation using the following. </a:t>
            </a:r>
          </a:p>
          <a:p>
            <a:pPr algn="l">
              <a:lnSpc>
                <a:spcPct val="120000"/>
              </a:lnSpc>
              <a:spcBef>
                <a:spcPct val="40000"/>
              </a:spcBef>
              <a:buSzPct val="80000"/>
            </a:pPr>
            <a:r>
              <a:rPr lang="en-US" altLang="en-US" sz="2200" b="0" dirty="0">
                <a:latin typeface="Liberation Sans" panose="020B0604020202020204" pitchFamily="34" charset="0"/>
              </a:rPr>
              <a:t>(a) Straight-Line.  (b) Units-of-Activity.  (c) Declining-Balance.</a:t>
            </a: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200" dirty="0">
                <a:solidFill>
                  <a:srgbClr val="006600"/>
                </a:solidFill>
                <a:latin typeface="Liberation Sans" panose="020B0604020202020204" pitchFamily="34" charset="0"/>
              </a:rPr>
              <a:t>DEPRECIATION METHODS</a:t>
            </a:r>
            <a:endParaRPr lang="en-US" altLang="en-US" sz="3200" dirty="0">
              <a:solidFill>
                <a:srgbClr val="006600"/>
              </a:solidFill>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extLst>
      <p:ext uri="{BB962C8B-B14F-4D97-AF65-F5344CB8AC3E}">
        <p14:creationId xmlns:p14="http://schemas.microsoft.com/office/powerpoint/2010/main" val="302813685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p:cNvSpPr txBox="1">
            <a:spLocks noChangeArrowheads="1"/>
          </p:cNvSpPr>
          <p:nvPr/>
        </p:nvSpPr>
        <p:spPr bwMode="auto">
          <a:xfrm>
            <a:off x="609600" y="1295400"/>
            <a:ext cx="7708900" cy="1040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marL="688975" algn="l">
              <a:lnSpc>
                <a:spcPct val="120000"/>
              </a:lnSpc>
              <a:spcBef>
                <a:spcPct val="40000"/>
              </a:spcBef>
              <a:buClr>
                <a:srgbClr val="CC0000"/>
              </a:buClr>
              <a:buSzPct val="80000"/>
              <a:buFont typeface="Wingdings" pitchFamily="2" charset="2"/>
              <a:buChar char="u"/>
            </a:pPr>
            <a:r>
              <a:rPr lang="en-US" altLang="en-US" sz="2200" b="0" dirty="0">
                <a:latin typeface="Liberation Sans" panose="020B0604020202020204" pitchFamily="34" charset="0"/>
              </a:rPr>
              <a:t>Expense is </a:t>
            </a:r>
            <a:r>
              <a:rPr lang="en-US" altLang="en-US" sz="2200" dirty="0">
                <a:latin typeface="Liberation Sans" panose="020B0604020202020204" pitchFamily="34" charset="0"/>
              </a:rPr>
              <a:t>same amount</a:t>
            </a:r>
            <a:r>
              <a:rPr lang="en-US" altLang="en-US" sz="2200" b="0" dirty="0">
                <a:latin typeface="Liberation Sans" panose="020B0604020202020204" pitchFamily="34" charset="0"/>
              </a:rPr>
              <a:t> for each year.</a:t>
            </a:r>
          </a:p>
          <a:p>
            <a:pPr marL="688975" algn="l">
              <a:lnSpc>
                <a:spcPct val="120000"/>
              </a:lnSpc>
              <a:spcBef>
                <a:spcPct val="40000"/>
              </a:spcBef>
              <a:buClr>
                <a:srgbClr val="CC0000"/>
              </a:buClr>
              <a:buSzPct val="80000"/>
              <a:buFont typeface="Wingdings" pitchFamily="2" charset="2"/>
              <a:buChar char="u"/>
            </a:pPr>
            <a:r>
              <a:rPr lang="en-US" altLang="en-US" sz="2200" b="0" dirty="0">
                <a:latin typeface="Liberation Sans" panose="020B0604020202020204" pitchFamily="34" charset="0"/>
              </a:rPr>
              <a:t>Depreciable cost = Cost less salvage value.</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smtClean="0">
                <a:latin typeface="Liberation Sans" panose="020B0604020202020204" pitchFamily="34" charset="0"/>
              </a:rPr>
              <a:t>STRAIGHT-LINE METHOD</a:t>
            </a:r>
            <a:endParaRPr lang="en-US" altLang="en-US" sz="3200" b="1" i="0" dirty="0">
              <a:effectLst/>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914400" y="6036943"/>
            <a:ext cx="45720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ts val="0"/>
              </a:spcBef>
            </a:pPr>
            <a:r>
              <a:rPr lang="en-US" sz="1200" dirty="0">
                <a:latin typeface="Liberation Sans" panose="020B0604020202020204" pitchFamily="34" charset="0"/>
              </a:rPr>
              <a:t>ILLUSTRATION 9-8</a:t>
            </a:r>
          </a:p>
          <a:p>
            <a:pPr algn="l">
              <a:spcBef>
                <a:spcPts val="0"/>
              </a:spcBef>
            </a:pPr>
            <a:r>
              <a:rPr lang="en-US" sz="1200" b="0" dirty="0" smtClean="0">
                <a:latin typeface="Liberation Sans" panose="020B0604020202020204" pitchFamily="34" charset="0"/>
              </a:rPr>
              <a:t>Formula </a:t>
            </a:r>
            <a:r>
              <a:rPr lang="en-US" sz="1200" b="0" dirty="0">
                <a:latin typeface="Liberation Sans" panose="020B0604020202020204" pitchFamily="34" charset="0"/>
              </a:rPr>
              <a:t>for straight-line method</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pic>
        <p:nvPicPr>
          <p:cNvPr id="1240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534400" cy="350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69165760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0469" name="Object 5"/>
          <p:cNvGraphicFramePr>
            <a:graphicFrameLocks noChangeAspect="1"/>
          </p:cNvGraphicFramePr>
          <p:nvPr>
            <p:extLst>
              <p:ext uri="{D42A27DB-BD31-4B8C-83A1-F6EECF244321}">
                <p14:modId xmlns:p14="http://schemas.microsoft.com/office/powerpoint/2010/main" val="1387715785"/>
              </p:ext>
            </p:extLst>
          </p:nvPr>
        </p:nvGraphicFramePr>
        <p:xfrm>
          <a:off x="228600" y="1619250"/>
          <a:ext cx="8667750" cy="3629025"/>
        </p:xfrm>
        <a:graphic>
          <a:graphicData uri="http://schemas.openxmlformats.org/presentationml/2006/ole">
            <mc:AlternateContent xmlns:mc="http://schemas.openxmlformats.org/markup-compatibility/2006">
              <mc:Choice xmlns:v="urn:schemas-microsoft-com:vml" Requires="v">
                <p:oleObj spid="_x0000_s917699" name="Worksheet" r:id="rId4" imgW="4981575" imgH="2076450" progId="Excel.Sheet.8">
                  <p:embed/>
                </p:oleObj>
              </mc:Choice>
              <mc:Fallback>
                <p:oleObj name="Worksheet" r:id="rId4" imgW="4981575" imgH="207645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19250"/>
                        <a:ext cx="8667750" cy="3629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0468" name="Text Box 4"/>
          <p:cNvSpPr txBox="1">
            <a:spLocks noChangeArrowheads="1"/>
          </p:cNvSpPr>
          <p:nvPr/>
        </p:nvSpPr>
        <p:spPr bwMode="auto">
          <a:xfrm>
            <a:off x="457200" y="1276350"/>
            <a:ext cx="6248400" cy="453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ClrTx/>
              <a:buSzPct val="80000"/>
              <a:buFontTx/>
              <a:buNone/>
            </a:pPr>
            <a:r>
              <a:rPr lang="en-US" altLang="en-US" dirty="0">
                <a:latin typeface="Liberation Sans" panose="020B0604020202020204" pitchFamily="34" charset="0"/>
              </a:rPr>
              <a:t>Illustration</a:t>
            </a:r>
            <a:r>
              <a:rPr lang="en-US" altLang="en-US" dirty="0" smtClean="0">
                <a:latin typeface="Liberation Sans" panose="020B0604020202020204" pitchFamily="34" charset="0"/>
              </a:rPr>
              <a:t>:</a:t>
            </a:r>
            <a:endParaRPr lang="en-US" altLang="en-US" dirty="0">
              <a:latin typeface="Liberation Sans" panose="020B0604020202020204" pitchFamily="34" charset="0"/>
            </a:endParaRPr>
          </a:p>
        </p:txBody>
      </p:sp>
      <p:sp>
        <p:nvSpPr>
          <p:cNvPr id="917515" name="Text Box 1035"/>
          <p:cNvSpPr txBox="1">
            <a:spLocks noChangeArrowheads="1"/>
          </p:cNvSpPr>
          <p:nvPr/>
        </p:nvSpPr>
        <p:spPr bwMode="auto">
          <a:xfrm>
            <a:off x="381000" y="280987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2017</a:t>
            </a:r>
            <a:endParaRPr lang="en-US" altLang="en-US" sz="2000" dirty="0">
              <a:latin typeface="Liberation Sans" panose="020B0604020202020204" pitchFamily="34" charset="0"/>
            </a:endParaRPr>
          </a:p>
        </p:txBody>
      </p:sp>
      <p:sp>
        <p:nvSpPr>
          <p:cNvPr id="917516" name="Text Box 1036"/>
          <p:cNvSpPr txBox="1">
            <a:spLocks noChangeArrowheads="1"/>
          </p:cNvSpPr>
          <p:nvPr/>
        </p:nvSpPr>
        <p:spPr bwMode="auto">
          <a:xfrm>
            <a:off x="1371600" y="280987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 12,000</a:t>
            </a:r>
          </a:p>
        </p:txBody>
      </p:sp>
      <p:sp>
        <p:nvSpPr>
          <p:cNvPr id="917518" name="Text Box 1038"/>
          <p:cNvSpPr txBox="1">
            <a:spLocks noChangeArrowheads="1"/>
          </p:cNvSpPr>
          <p:nvPr/>
        </p:nvSpPr>
        <p:spPr bwMode="auto">
          <a:xfrm>
            <a:off x="3200400" y="280987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20%</a:t>
            </a:r>
          </a:p>
        </p:txBody>
      </p:sp>
      <p:sp>
        <p:nvSpPr>
          <p:cNvPr id="917519" name="Text Box 1039"/>
          <p:cNvSpPr txBox="1">
            <a:spLocks noChangeArrowheads="1"/>
          </p:cNvSpPr>
          <p:nvPr/>
        </p:nvSpPr>
        <p:spPr bwMode="auto">
          <a:xfrm>
            <a:off x="4495800" y="280987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 2,400</a:t>
            </a:r>
          </a:p>
        </p:txBody>
      </p:sp>
      <p:sp>
        <p:nvSpPr>
          <p:cNvPr id="917520" name="Text Box 1040"/>
          <p:cNvSpPr txBox="1">
            <a:spLocks noChangeArrowheads="1"/>
          </p:cNvSpPr>
          <p:nvPr/>
        </p:nvSpPr>
        <p:spPr bwMode="auto">
          <a:xfrm>
            <a:off x="6172200" y="280987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cs typeface="Arial" charset="0"/>
              </a:rPr>
              <a:t>€</a:t>
            </a:r>
            <a:r>
              <a:rPr lang="en-US" altLang="en-US" sz="2000" dirty="0">
                <a:solidFill>
                  <a:srgbClr val="CC0000"/>
                </a:solidFill>
                <a:latin typeface="Liberation Sans" panose="020B0604020202020204" pitchFamily="34" charset="0"/>
              </a:rPr>
              <a:t> 2,400</a:t>
            </a:r>
          </a:p>
        </p:txBody>
      </p:sp>
      <p:sp>
        <p:nvSpPr>
          <p:cNvPr id="917521" name="Text Box 1041"/>
          <p:cNvSpPr txBox="1">
            <a:spLocks noChangeArrowheads="1"/>
          </p:cNvSpPr>
          <p:nvPr/>
        </p:nvSpPr>
        <p:spPr bwMode="auto">
          <a:xfrm>
            <a:off x="7543800" y="28098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 10,600</a:t>
            </a:r>
          </a:p>
        </p:txBody>
      </p:sp>
      <p:sp>
        <p:nvSpPr>
          <p:cNvPr id="917522" name="Text Box 1042"/>
          <p:cNvSpPr txBox="1">
            <a:spLocks noChangeArrowheads="1"/>
          </p:cNvSpPr>
          <p:nvPr/>
        </p:nvSpPr>
        <p:spPr bwMode="auto">
          <a:xfrm>
            <a:off x="381000" y="321945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2018</a:t>
            </a:r>
            <a:endParaRPr lang="en-US" altLang="en-US" sz="2000" dirty="0">
              <a:latin typeface="Liberation Sans" panose="020B0604020202020204" pitchFamily="34" charset="0"/>
            </a:endParaRPr>
          </a:p>
        </p:txBody>
      </p:sp>
      <p:sp>
        <p:nvSpPr>
          <p:cNvPr id="917523" name="Text Box 1043"/>
          <p:cNvSpPr txBox="1">
            <a:spLocks noChangeArrowheads="1"/>
          </p:cNvSpPr>
          <p:nvPr/>
        </p:nvSpPr>
        <p:spPr bwMode="auto">
          <a:xfrm>
            <a:off x="1371600" y="321945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12,000</a:t>
            </a:r>
          </a:p>
        </p:txBody>
      </p:sp>
      <p:sp>
        <p:nvSpPr>
          <p:cNvPr id="917524" name="Text Box 1044"/>
          <p:cNvSpPr txBox="1">
            <a:spLocks noChangeArrowheads="1"/>
          </p:cNvSpPr>
          <p:nvPr/>
        </p:nvSpPr>
        <p:spPr bwMode="auto">
          <a:xfrm>
            <a:off x="3200400" y="321945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r"/>
              </a:tabLst>
              <a:defRPr sz="2400">
                <a:solidFill>
                  <a:schemeClr val="tx1"/>
                </a:solidFill>
                <a:latin typeface="Times New Roman" pitchFamily="18" charset="0"/>
              </a:defRPr>
            </a:lvl1pPr>
            <a:lvl2pPr>
              <a:tabLst>
                <a:tab pos="571500" algn="r"/>
              </a:tabLst>
              <a:defRPr sz="2400">
                <a:solidFill>
                  <a:schemeClr val="tx1"/>
                </a:solidFill>
                <a:latin typeface="Times New Roman" pitchFamily="18" charset="0"/>
              </a:defRPr>
            </a:lvl2pPr>
            <a:lvl3pPr>
              <a:tabLst>
                <a:tab pos="571500" algn="r"/>
              </a:tabLst>
              <a:defRPr sz="2400">
                <a:solidFill>
                  <a:schemeClr val="tx1"/>
                </a:solidFill>
                <a:latin typeface="Times New Roman" pitchFamily="18" charset="0"/>
              </a:defRPr>
            </a:lvl3pPr>
            <a:lvl4pPr>
              <a:tabLst>
                <a:tab pos="571500" algn="r"/>
              </a:tabLst>
              <a:defRPr sz="2400">
                <a:solidFill>
                  <a:schemeClr val="tx1"/>
                </a:solidFill>
                <a:latin typeface="Times New Roman" pitchFamily="18" charset="0"/>
              </a:defRPr>
            </a:lvl4pPr>
            <a:lvl5pPr>
              <a:tabLst>
                <a:tab pos="571500" algn="r"/>
              </a:tabLst>
              <a:defRPr sz="2400">
                <a:solidFill>
                  <a:schemeClr val="tx1"/>
                </a:solidFill>
                <a:latin typeface="Times New Roman" pitchFamily="18" charset="0"/>
              </a:defRPr>
            </a:lvl5pPr>
            <a:lvl6pPr eaLnBrk="0" fontAlgn="base" hangingPunct="0">
              <a:spcBef>
                <a:spcPct val="0"/>
              </a:spcBef>
              <a:spcAft>
                <a:spcPct val="0"/>
              </a:spcAft>
              <a:tabLst>
                <a:tab pos="571500" algn="r"/>
              </a:tabLst>
              <a:defRPr sz="2400">
                <a:solidFill>
                  <a:schemeClr val="tx1"/>
                </a:solidFill>
                <a:latin typeface="Times New Roman" pitchFamily="18" charset="0"/>
              </a:defRPr>
            </a:lvl6pPr>
            <a:lvl7pPr eaLnBrk="0" fontAlgn="base" hangingPunct="0">
              <a:spcBef>
                <a:spcPct val="0"/>
              </a:spcBef>
              <a:spcAft>
                <a:spcPct val="0"/>
              </a:spcAft>
              <a:tabLst>
                <a:tab pos="571500" algn="r"/>
              </a:tabLst>
              <a:defRPr sz="2400">
                <a:solidFill>
                  <a:schemeClr val="tx1"/>
                </a:solidFill>
                <a:latin typeface="Times New Roman" pitchFamily="18" charset="0"/>
              </a:defRPr>
            </a:lvl7pPr>
            <a:lvl8pPr eaLnBrk="0" fontAlgn="base" hangingPunct="0">
              <a:spcBef>
                <a:spcPct val="0"/>
              </a:spcBef>
              <a:spcAft>
                <a:spcPct val="0"/>
              </a:spcAft>
              <a:tabLst>
                <a:tab pos="571500" algn="r"/>
              </a:tabLst>
              <a:defRPr sz="2400">
                <a:solidFill>
                  <a:schemeClr val="tx1"/>
                </a:solidFill>
                <a:latin typeface="Times New Roman" pitchFamily="18" charset="0"/>
              </a:defRPr>
            </a:lvl8pPr>
            <a:lvl9pPr eaLnBrk="0" fontAlgn="base" hangingPunct="0">
              <a:spcBef>
                <a:spcPct val="0"/>
              </a:spcBef>
              <a:spcAft>
                <a:spcPct val="0"/>
              </a:spcAft>
              <a:tabLst>
                <a:tab pos="57150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20</a:t>
            </a:r>
          </a:p>
        </p:txBody>
      </p:sp>
      <p:sp>
        <p:nvSpPr>
          <p:cNvPr id="917525" name="Text Box 1045"/>
          <p:cNvSpPr txBox="1">
            <a:spLocks noChangeArrowheads="1"/>
          </p:cNvSpPr>
          <p:nvPr/>
        </p:nvSpPr>
        <p:spPr bwMode="auto">
          <a:xfrm>
            <a:off x="4495800" y="321945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2,400</a:t>
            </a:r>
          </a:p>
        </p:txBody>
      </p:sp>
      <p:sp>
        <p:nvSpPr>
          <p:cNvPr id="917526" name="Text Box 1046"/>
          <p:cNvSpPr txBox="1">
            <a:spLocks noChangeArrowheads="1"/>
          </p:cNvSpPr>
          <p:nvPr/>
        </p:nvSpPr>
        <p:spPr bwMode="auto">
          <a:xfrm>
            <a:off x="6172200" y="321945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4,800</a:t>
            </a:r>
          </a:p>
        </p:txBody>
      </p:sp>
      <p:sp>
        <p:nvSpPr>
          <p:cNvPr id="917527" name="Text Box 1047"/>
          <p:cNvSpPr txBox="1">
            <a:spLocks noChangeArrowheads="1"/>
          </p:cNvSpPr>
          <p:nvPr/>
        </p:nvSpPr>
        <p:spPr bwMode="auto">
          <a:xfrm>
            <a:off x="7543800" y="321945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8,200</a:t>
            </a:r>
          </a:p>
        </p:txBody>
      </p:sp>
      <p:sp>
        <p:nvSpPr>
          <p:cNvPr id="917529" name="Text Box 1049"/>
          <p:cNvSpPr txBox="1">
            <a:spLocks noChangeArrowheads="1"/>
          </p:cNvSpPr>
          <p:nvPr/>
        </p:nvSpPr>
        <p:spPr bwMode="auto">
          <a:xfrm>
            <a:off x="381000" y="364807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2019</a:t>
            </a:r>
            <a:endParaRPr lang="en-US" altLang="en-US" sz="2000" dirty="0">
              <a:latin typeface="Liberation Sans" panose="020B0604020202020204" pitchFamily="34" charset="0"/>
            </a:endParaRPr>
          </a:p>
        </p:txBody>
      </p:sp>
      <p:sp>
        <p:nvSpPr>
          <p:cNvPr id="917530" name="Text Box 1050"/>
          <p:cNvSpPr txBox="1">
            <a:spLocks noChangeArrowheads="1"/>
          </p:cNvSpPr>
          <p:nvPr/>
        </p:nvSpPr>
        <p:spPr bwMode="auto">
          <a:xfrm>
            <a:off x="1371600" y="364807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12,000</a:t>
            </a:r>
          </a:p>
        </p:txBody>
      </p:sp>
      <p:sp>
        <p:nvSpPr>
          <p:cNvPr id="917531" name="Text Box 1051"/>
          <p:cNvSpPr txBox="1">
            <a:spLocks noChangeArrowheads="1"/>
          </p:cNvSpPr>
          <p:nvPr/>
        </p:nvSpPr>
        <p:spPr bwMode="auto">
          <a:xfrm>
            <a:off x="3200400" y="364807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r"/>
              </a:tabLst>
              <a:defRPr sz="2400">
                <a:solidFill>
                  <a:schemeClr val="tx1"/>
                </a:solidFill>
                <a:latin typeface="Times New Roman" pitchFamily="18" charset="0"/>
              </a:defRPr>
            </a:lvl1pPr>
            <a:lvl2pPr>
              <a:tabLst>
                <a:tab pos="571500" algn="r"/>
              </a:tabLst>
              <a:defRPr sz="2400">
                <a:solidFill>
                  <a:schemeClr val="tx1"/>
                </a:solidFill>
                <a:latin typeface="Times New Roman" pitchFamily="18" charset="0"/>
              </a:defRPr>
            </a:lvl2pPr>
            <a:lvl3pPr>
              <a:tabLst>
                <a:tab pos="571500" algn="r"/>
              </a:tabLst>
              <a:defRPr sz="2400">
                <a:solidFill>
                  <a:schemeClr val="tx1"/>
                </a:solidFill>
                <a:latin typeface="Times New Roman" pitchFamily="18" charset="0"/>
              </a:defRPr>
            </a:lvl3pPr>
            <a:lvl4pPr>
              <a:tabLst>
                <a:tab pos="571500" algn="r"/>
              </a:tabLst>
              <a:defRPr sz="2400">
                <a:solidFill>
                  <a:schemeClr val="tx1"/>
                </a:solidFill>
                <a:latin typeface="Times New Roman" pitchFamily="18" charset="0"/>
              </a:defRPr>
            </a:lvl4pPr>
            <a:lvl5pPr>
              <a:tabLst>
                <a:tab pos="571500" algn="r"/>
              </a:tabLst>
              <a:defRPr sz="2400">
                <a:solidFill>
                  <a:schemeClr val="tx1"/>
                </a:solidFill>
                <a:latin typeface="Times New Roman" pitchFamily="18" charset="0"/>
              </a:defRPr>
            </a:lvl5pPr>
            <a:lvl6pPr eaLnBrk="0" fontAlgn="base" hangingPunct="0">
              <a:spcBef>
                <a:spcPct val="0"/>
              </a:spcBef>
              <a:spcAft>
                <a:spcPct val="0"/>
              </a:spcAft>
              <a:tabLst>
                <a:tab pos="571500" algn="r"/>
              </a:tabLst>
              <a:defRPr sz="2400">
                <a:solidFill>
                  <a:schemeClr val="tx1"/>
                </a:solidFill>
                <a:latin typeface="Times New Roman" pitchFamily="18" charset="0"/>
              </a:defRPr>
            </a:lvl6pPr>
            <a:lvl7pPr eaLnBrk="0" fontAlgn="base" hangingPunct="0">
              <a:spcBef>
                <a:spcPct val="0"/>
              </a:spcBef>
              <a:spcAft>
                <a:spcPct val="0"/>
              </a:spcAft>
              <a:tabLst>
                <a:tab pos="571500" algn="r"/>
              </a:tabLst>
              <a:defRPr sz="2400">
                <a:solidFill>
                  <a:schemeClr val="tx1"/>
                </a:solidFill>
                <a:latin typeface="Times New Roman" pitchFamily="18" charset="0"/>
              </a:defRPr>
            </a:lvl7pPr>
            <a:lvl8pPr eaLnBrk="0" fontAlgn="base" hangingPunct="0">
              <a:spcBef>
                <a:spcPct val="0"/>
              </a:spcBef>
              <a:spcAft>
                <a:spcPct val="0"/>
              </a:spcAft>
              <a:tabLst>
                <a:tab pos="571500" algn="r"/>
              </a:tabLst>
              <a:defRPr sz="2400">
                <a:solidFill>
                  <a:schemeClr val="tx1"/>
                </a:solidFill>
                <a:latin typeface="Times New Roman" pitchFamily="18" charset="0"/>
              </a:defRPr>
            </a:lvl8pPr>
            <a:lvl9pPr eaLnBrk="0" fontAlgn="base" hangingPunct="0">
              <a:spcBef>
                <a:spcPct val="0"/>
              </a:spcBef>
              <a:spcAft>
                <a:spcPct val="0"/>
              </a:spcAft>
              <a:tabLst>
                <a:tab pos="57150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20</a:t>
            </a:r>
          </a:p>
        </p:txBody>
      </p:sp>
      <p:sp>
        <p:nvSpPr>
          <p:cNvPr id="917532" name="Text Box 1052"/>
          <p:cNvSpPr txBox="1">
            <a:spLocks noChangeArrowheads="1"/>
          </p:cNvSpPr>
          <p:nvPr/>
        </p:nvSpPr>
        <p:spPr bwMode="auto">
          <a:xfrm>
            <a:off x="4495800" y="364807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2,400</a:t>
            </a:r>
          </a:p>
        </p:txBody>
      </p:sp>
      <p:sp>
        <p:nvSpPr>
          <p:cNvPr id="917533" name="Text Box 1053"/>
          <p:cNvSpPr txBox="1">
            <a:spLocks noChangeArrowheads="1"/>
          </p:cNvSpPr>
          <p:nvPr/>
        </p:nvSpPr>
        <p:spPr bwMode="auto">
          <a:xfrm>
            <a:off x="6172200" y="364807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7,200</a:t>
            </a:r>
          </a:p>
        </p:txBody>
      </p:sp>
      <p:sp>
        <p:nvSpPr>
          <p:cNvPr id="917534" name="Text Box 1054"/>
          <p:cNvSpPr txBox="1">
            <a:spLocks noChangeArrowheads="1"/>
          </p:cNvSpPr>
          <p:nvPr/>
        </p:nvSpPr>
        <p:spPr bwMode="auto">
          <a:xfrm>
            <a:off x="7543800" y="36480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5,800</a:t>
            </a:r>
          </a:p>
        </p:txBody>
      </p:sp>
      <p:sp>
        <p:nvSpPr>
          <p:cNvPr id="917535" name="Text Box 1055"/>
          <p:cNvSpPr txBox="1">
            <a:spLocks noChangeArrowheads="1"/>
          </p:cNvSpPr>
          <p:nvPr/>
        </p:nvSpPr>
        <p:spPr bwMode="auto">
          <a:xfrm>
            <a:off x="381000" y="405765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2020</a:t>
            </a:r>
            <a:endParaRPr lang="en-US" altLang="en-US" sz="2000" dirty="0">
              <a:latin typeface="Liberation Sans" panose="020B0604020202020204" pitchFamily="34" charset="0"/>
            </a:endParaRPr>
          </a:p>
        </p:txBody>
      </p:sp>
      <p:sp>
        <p:nvSpPr>
          <p:cNvPr id="917536" name="Text Box 1056"/>
          <p:cNvSpPr txBox="1">
            <a:spLocks noChangeArrowheads="1"/>
          </p:cNvSpPr>
          <p:nvPr/>
        </p:nvSpPr>
        <p:spPr bwMode="auto">
          <a:xfrm>
            <a:off x="1371600" y="405765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12,000</a:t>
            </a:r>
          </a:p>
        </p:txBody>
      </p:sp>
      <p:sp>
        <p:nvSpPr>
          <p:cNvPr id="917537" name="Text Box 1057"/>
          <p:cNvSpPr txBox="1">
            <a:spLocks noChangeArrowheads="1"/>
          </p:cNvSpPr>
          <p:nvPr/>
        </p:nvSpPr>
        <p:spPr bwMode="auto">
          <a:xfrm>
            <a:off x="3200400" y="405765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r"/>
              </a:tabLst>
              <a:defRPr sz="2400">
                <a:solidFill>
                  <a:schemeClr val="tx1"/>
                </a:solidFill>
                <a:latin typeface="Times New Roman" pitchFamily="18" charset="0"/>
              </a:defRPr>
            </a:lvl1pPr>
            <a:lvl2pPr>
              <a:tabLst>
                <a:tab pos="571500" algn="r"/>
              </a:tabLst>
              <a:defRPr sz="2400">
                <a:solidFill>
                  <a:schemeClr val="tx1"/>
                </a:solidFill>
                <a:latin typeface="Times New Roman" pitchFamily="18" charset="0"/>
              </a:defRPr>
            </a:lvl2pPr>
            <a:lvl3pPr>
              <a:tabLst>
                <a:tab pos="571500" algn="r"/>
              </a:tabLst>
              <a:defRPr sz="2400">
                <a:solidFill>
                  <a:schemeClr val="tx1"/>
                </a:solidFill>
                <a:latin typeface="Times New Roman" pitchFamily="18" charset="0"/>
              </a:defRPr>
            </a:lvl3pPr>
            <a:lvl4pPr>
              <a:tabLst>
                <a:tab pos="571500" algn="r"/>
              </a:tabLst>
              <a:defRPr sz="2400">
                <a:solidFill>
                  <a:schemeClr val="tx1"/>
                </a:solidFill>
                <a:latin typeface="Times New Roman" pitchFamily="18" charset="0"/>
              </a:defRPr>
            </a:lvl4pPr>
            <a:lvl5pPr>
              <a:tabLst>
                <a:tab pos="571500" algn="r"/>
              </a:tabLst>
              <a:defRPr sz="2400">
                <a:solidFill>
                  <a:schemeClr val="tx1"/>
                </a:solidFill>
                <a:latin typeface="Times New Roman" pitchFamily="18" charset="0"/>
              </a:defRPr>
            </a:lvl5pPr>
            <a:lvl6pPr eaLnBrk="0" fontAlgn="base" hangingPunct="0">
              <a:spcBef>
                <a:spcPct val="0"/>
              </a:spcBef>
              <a:spcAft>
                <a:spcPct val="0"/>
              </a:spcAft>
              <a:tabLst>
                <a:tab pos="571500" algn="r"/>
              </a:tabLst>
              <a:defRPr sz="2400">
                <a:solidFill>
                  <a:schemeClr val="tx1"/>
                </a:solidFill>
                <a:latin typeface="Times New Roman" pitchFamily="18" charset="0"/>
              </a:defRPr>
            </a:lvl6pPr>
            <a:lvl7pPr eaLnBrk="0" fontAlgn="base" hangingPunct="0">
              <a:spcBef>
                <a:spcPct val="0"/>
              </a:spcBef>
              <a:spcAft>
                <a:spcPct val="0"/>
              </a:spcAft>
              <a:tabLst>
                <a:tab pos="571500" algn="r"/>
              </a:tabLst>
              <a:defRPr sz="2400">
                <a:solidFill>
                  <a:schemeClr val="tx1"/>
                </a:solidFill>
                <a:latin typeface="Times New Roman" pitchFamily="18" charset="0"/>
              </a:defRPr>
            </a:lvl7pPr>
            <a:lvl8pPr eaLnBrk="0" fontAlgn="base" hangingPunct="0">
              <a:spcBef>
                <a:spcPct val="0"/>
              </a:spcBef>
              <a:spcAft>
                <a:spcPct val="0"/>
              </a:spcAft>
              <a:tabLst>
                <a:tab pos="571500" algn="r"/>
              </a:tabLst>
              <a:defRPr sz="2400">
                <a:solidFill>
                  <a:schemeClr val="tx1"/>
                </a:solidFill>
                <a:latin typeface="Times New Roman" pitchFamily="18" charset="0"/>
              </a:defRPr>
            </a:lvl8pPr>
            <a:lvl9pPr eaLnBrk="0" fontAlgn="base" hangingPunct="0">
              <a:spcBef>
                <a:spcPct val="0"/>
              </a:spcBef>
              <a:spcAft>
                <a:spcPct val="0"/>
              </a:spcAft>
              <a:tabLst>
                <a:tab pos="57150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20</a:t>
            </a:r>
          </a:p>
        </p:txBody>
      </p:sp>
      <p:sp>
        <p:nvSpPr>
          <p:cNvPr id="917538" name="Text Box 1058"/>
          <p:cNvSpPr txBox="1">
            <a:spLocks noChangeArrowheads="1"/>
          </p:cNvSpPr>
          <p:nvPr/>
        </p:nvSpPr>
        <p:spPr bwMode="auto">
          <a:xfrm>
            <a:off x="4495800" y="405765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2,400</a:t>
            </a:r>
          </a:p>
        </p:txBody>
      </p:sp>
      <p:sp>
        <p:nvSpPr>
          <p:cNvPr id="917539" name="Text Box 1059"/>
          <p:cNvSpPr txBox="1">
            <a:spLocks noChangeArrowheads="1"/>
          </p:cNvSpPr>
          <p:nvPr/>
        </p:nvSpPr>
        <p:spPr bwMode="auto">
          <a:xfrm>
            <a:off x="6172200" y="405765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9,600</a:t>
            </a:r>
          </a:p>
        </p:txBody>
      </p:sp>
      <p:sp>
        <p:nvSpPr>
          <p:cNvPr id="917540" name="Text Box 1060"/>
          <p:cNvSpPr txBox="1">
            <a:spLocks noChangeArrowheads="1"/>
          </p:cNvSpPr>
          <p:nvPr/>
        </p:nvSpPr>
        <p:spPr bwMode="auto">
          <a:xfrm>
            <a:off x="7543800" y="405765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3,400</a:t>
            </a:r>
          </a:p>
        </p:txBody>
      </p:sp>
      <p:sp>
        <p:nvSpPr>
          <p:cNvPr id="917541" name="Text Box 1061"/>
          <p:cNvSpPr txBox="1">
            <a:spLocks noChangeArrowheads="1"/>
          </p:cNvSpPr>
          <p:nvPr/>
        </p:nvSpPr>
        <p:spPr bwMode="auto">
          <a:xfrm>
            <a:off x="381000" y="448627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2021</a:t>
            </a:r>
            <a:endParaRPr lang="en-US" altLang="en-US" sz="2000" dirty="0">
              <a:latin typeface="Liberation Sans" panose="020B0604020202020204" pitchFamily="34" charset="0"/>
            </a:endParaRPr>
          </a:p>
        </p:txBody>
      </p:sp>
      <p:sp>
        <p:nvSpPr>
          <p:cNvPr id="917542" name="Text Box 1062"/>
          <p:cNvSpPr txBox="1">
            <a:spLocks noChangeArrowheads="1"/>
          </p:cNvSpPr>
          <p:nvPr/>
        </p:nvSpPr>
        <p:spPr bwMode="auto">
          <a:xfrm>
            <a:off x="1371600" y="448627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12,000</a:t>
            </a:r>
          </a:p>
        </p:txBody>
      </p:sp>
      <p:sp>
        <p:nvSpPr>
          <p:cNvPr id="917543" name="Text Box 1063"/>
          <p:cNvSpPr txBox="1">
            <a:spLocks noChangeArrowheads="1"/>
          </p:cNvSpPr>
          <p:nvPr/>
        </p:nvSpPr>
        <p:spPr bwMode="auto">
          <a:xfrm>
            <a:off x="3200400" y="448627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r"/>
              </a:tabLst>
              <a:defRPr sz="2400">
                <a:solidFill>
                  <a:schemeClr val="tx1"/>
                </a:solidFill>
                <a:latin typeface="Times New Roman" pitchFamily="18" charset="0"/>
              </a:defRPr>
            </a:lvl1pPr>
            <a:lvl2pPr>
              <a:tabLst>
                <a:tab pos="571500" algn="r"/>
              </a:tabLst>
              <a:defRPr sz="2400">
                <a:solidFill>
                  <a:schemeClr val="tx1"/>
                </a:solidFill>
                <a:latin typeface="Times New Roman" pitchFamily="18" charset="0"/>
              </a:defRPr>
            </a:lvl2pPr>
            <a:lvl3pPr>
              <a:tabLst>
                <a:tab pos="571500" algn="r"/>
              </a:tabLst>
              <a:defRPr sz="2400">
                <a:solidFill>
                  <a:schemeClr val="tx1"/>
                </a:solidFill>
                <a:latin typeface="Times New Roman" pitchFamily="18" charset="0"/>
              </a:defRPr>
            </a:lvl3pPr>
            <a:lvl4pPr>
              <a:tabLst>
                <a:tab pos="571500" algn="r"/>
              </a:tabLst>
              <a:defRPr sz="2400">
                <a:solidFill>
                  <a:schemeClr val="tx1"/>
                </a:solidFill>
                <a:latin typeface="Times New Roman" pitchFamily="18" charset="0"/>
              </a:defRPr>
            </a:lvl4pPr>
            <a:lvl5pPr>
              <a:tabLst>
                <a:tab pos="571500" algn="r"/>
              </a:tabLst>
              <a:defRPr sz="2400">
                <a:solidFill>
                  <a:schemeClr val="tx1"/>
                </a:solidFill>
                <a:latin typeface="Times New Roman" pitchFamily="18" charset="0"/>
              </a:defRPr>
            </a:lvl5pPr>
            <a:lvl6pPr eaLnBrk="0" fontAlgn="base" hangingPunct="0">
              <a:spcBef>
                <a:spcPct val="0"/>
              </a:spcBef>
              <a:spcAft>
                <a:spcPct val="0"/>
              </a:spcAft>
              <a:tabLst>
                <a:tab pos="571500" algn="r"/>
              </a:tabLst>
              <a:defRPr sz="2400">
                <a:solidFill>
                  <a:schemeClr val="tx1"/>
                </a:solidFill>
                <a:latin typeface="Times New Roman" pitchFamily="18" charset="0"/>
              </a:defRPr>
            </a:lvl6pPr>
            <a:lvl7pPr eaLnBrk="0" fontAlgn="base" hangingPunct="0">
              <a:spcBef>
                <a:spcPct val="0"/>
              </a:spcBef>
              <a:spcAft>
                <a:spcPct val="0"/>
              </a:spcAft>
              <a:tabLst>
                <a:tab pos="571500" algn="r"/>
              </a:tabLst>
              <a:defRPr sz="2400">
                <a:solidFill>
                  <a:schemeClr val="tx1"/>
                </a:solidFill>
                <a:latin typeface="Times New Roman" pitchFamily="18" charset="0"/>
              </a:defRPr>
            </a:lvl7pPr>
            <a:lvl8pPr eaLnBrk="0" fontAlgn="base" hangingPunct="0">
              <a:spcBef>
                <a:spcPct val="0"/>
              </a:spcBef>
              <a:spcAft>
                <a:spcPct val="0"/>
              </a:spcAft>
              <a:tabLst>
                <a:tab pos="571500" algn="r"/>
              </a:tabLst>
              <a:defRPr sz="2400">
                <a:solidFill>
                  <a:schemeClr val="tx1"/>
                </a:solidFill>
                <a:latin typeface="Times New Roman" pitchFamily="18" charset="0"/>
              </a:defRPr>
            </a:lvl8pPr>
            <a:lvl9pPr eaLnBrk="0" fontAlgn="base" hangingPunct="0">
              <a:spcBef>
                <a:spcPct val="0"/>
              </a:spcBef>
              <a:spcAft>
                <a:spcPct val="0"/>
              </a:spcAft>
              <a:tabLst>
                <a:tab pos="57150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20</a:t>
            </a:r>
          </a:p>
        </p:txBody>
      </p:sp>
      <p:sp>
        <p:nvSpPr>
          <p:cNvPr id="917544" name="Text Box 1064"/>
          <p:cNvSpPr txBox="1">
            <a:spLocks noChangeArrowheads="1"/>
          </p:cNvSpPr>
          <p:nvPr/>
        </p:nvSpPr>
        <p:spPr bwMode="auto">
          <a:xfrm>
            <a:off x="4495800" y="448627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2,400</a:t>
            </a:r>
          </a:p>
        </p:txBody>
      </p:sp>
      <p:sp>
        <p:nvSpPr>
          <p:cNvPr id="917545" name="Text Box 1065"/>
          <p:cNvSpPr txBox="1">
            <a:spLocks noChangeArrowheads="1"/>
          </p:cNvSpPr>
          <p:nvPr/>
        </p:nvSpPr>
        <p:spPr bwMode="auto">
          <a:xfrm>
            <a:off x="6172200" y="448627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12,000</a:t>
            </a:r>
          </a:p>
        </p:txBody>
      </p:sp>
      <p:sp>
        <p:nvSpPr>
          <p:cNvPr id="917546" name="Text Box 1066"/>
          <p:cNvSpPr txBox="1">
            <a:spLocks noChangeArrowheads="1"/>
          </p:cNvSpPr>
          <p:nvPr/>
        </p:nvSpPr>
        <p:spPr bwMode="auto">
          <a:xfrm>
            <a:off x="7543800" y="44862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1,000</a:t>
            </a:r>
          </a:p>
        </p:txBody>
      </p:sp>
      <p:sp>
        <p:nvSpPr>
          <p:cNvPr id="830475" name="Text Box 11"/>
          <p:cNvSpPr txBox="1">
            <a:spLocks noChangeArrowheads="1"/>
          </p:cNvSpPr>
          <p:nvPr/>
        </p:nvSpPr>
        <p:spPr bwMode="auto">
          <a:xfrm>
            <a:off x="381000" y="5248275"/>
            <a:ext cx="1447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buClrTx/>
              <a:buSzTx/>
              <a:buFontTx/>
              <a:buNone/>
            </a:pPr>
            <a:r>
              <a:rPr lang="en-US" altLang="en-US" sz="1800" dirty="0" smtClean="0">
                <a:solidFill>
                  <a:srgbClr val="C00000"/>
                </a:solidFill>
                <a:latin typeface="Liberation Sans" panose="020B0604020202020204" pitchFamily="34" charset="0"/>
              </a:rPr>
              <a:t>2017</a:t>
            </a:r>
          </a:p>
          <a:p>
            <a:pPr algn="ctr">
              <a:spcBef>
                <a:spcPts val="0"/>
              </a:spcBef>
              <a:buClrTx/>
              <a:buSzTx/>
              <a:buFontTx/>
              <a:buNone/>
            </a:pPr>
            <a:r>
              <a:rPr lang="en-US" altLang="en-US" sz="1800" dirty="0" smtClean="0">
                <a:solidFill>
                  <a:srgbClr val="C00000"/>
                </a:solidFill>
                <a:latin typeface="Liberation Sans" panose="020B0604020202020204" pitchFamily="34" charset="0"/>
              </a:rPr>
              <a:t>Journal </a:t>
            </a:r>
            <a:r>
              <a:rPr lang="en-US" altLang="en-US" sz="1800" dirty="0">
                <a:solidFill>
                  <a:srgbClr val="C00000"/>
                </a:solidFill>
                <a:latin typeface="Liberation Sans" panose="020B0604020202020204" pitchFamily="34" charset="0"/>
              </a:rPr>
              <a:t>Entry</a:t>
            </a:r>
          </a:p>
        </p:txBody>
      </p:sp>
      <p:sp>
        <p:nvSpPr>
          <p:cNvPr id="830474" name="Text Box 10"/>
          <p:cNvSpPr txBox="1">
            <a:spLocks noChangeArrowheads="1"/>
          </p:cNvSpPr>
          <p:nvPr/>
        </p:nvSpPr>
        <p:spPr bwMode="auto">
          <a:xfrm>
            <a:off x="1828800" y="5248275"/>
            <a:ext cx="68580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257800" algn="r"/>
                <a:tab pos="6286500" algn="r"/>
                <a:tab pos="7426325" algn="r"/>
              </a:tabLst>
              <a:defRPr sz="2400">
                <a:solidFill>
                  <a:schemeClr val="tx1"/>
                </a:solidFill>
                <a:latin typeface="Times New Roman" pitchFamily="18" charset="0"/>
              </a:defRPr>
            </a:lvl1pPr>
            <a:lvl2pPr marL="1544638">
              <a:tabLst>
                <a:tab pos="5257800" algn="r"/>
                <a:tab pos="6286500" algn="r"/>
                <a:tab pos="7426325" algn="r"/>
              </a:tabLst>
              <a:defRPr sz="2400">
                <a:solidFill>
                  <a:schemeClr val="tx1"/>
                </a:solidFill>
                <a:latin typeface="Times New Roman" pitchFamily="18" charset="0"/>
              </a:defRPr>
            </a:lvl2pPr>
            <a:lvl3pPr marL="1658938">
              <a:tabLst>
                <a:tab pos="5257800" algn="r"/>
                <a:tab pos="6286500" algn="r"/>
                <a:tab pos="7426325" algn="r"/>
              </a:tabLst>
              <a:defRPr sz="2400">
                <a:solidFill>
                  <a:schemeClr val="tx1"/>
                </a:solidFill>
                <a:latin typeface="Times New Roman" pitchFamily="18" charset="0"/>
              </a:defRPr>
            </a:lvl3pPr>
            <a:lvl4pPr marL="1773238">
              <a:tabLst>
                <a:tab pos="5257800" algn="r"/>
                <a:tab pos="6286500" algn="r"/>
                <a:tab pos="7426325" algn="r"/>
              </a:tabLst>
              <a:defRPr sz="2400">
                <a:solidFill>
                  <a:schemeClr val="tx1"/>
                </a:solidFill>
                <a:latin typeface="Times New Roman" pitchFamily="18" charset="0"/>
              </a:defRPr>
            </a:lvl4pPr>
            <a:lvl5pPr marL="1887538">
              <a:tabLst>
                <a:tab pos="5257800" algn="r"/>
                <a:tab pos="6286500" algn="r"/>
                <a:tab pos="7426325" algn="r"/>
              </a:tabLst>
              <a:defRPr sz="2400">
                <a:solidFill>
                  <a:schemeClr val="tx1"/>
                </a:solidFill>
                <a:latin typeface="Times New Roman" pitchFamily="18" charset="0"/>
              </a:defRPr>
            </a:lvl5pPr>
            <a:lvl6pPr marL="2344738" eaLnBrk="0" fontAlgn="base" hangingPunct="0">
              <a:spcBef>
                <a:spcPct val="0"/>
              </a:spcBef>
              <a:spcAft>
                <a:spcPct val="0"/>
              </a:spcAft>
              <a:tabLst>
                <a:tab pos="5257800" algn="r"/>
                <a:tab pos="6286500" algn="r"/>
                <a:tab pos="7426325" algn="r"/>
              </a:tabLst>
              <a:defRPr sz="2400">
                <a:solidFill>
                  <a:schemeClr val="tx1"/>
                </a:solidFill>
                <a:latin typeface="Times New Roman" pitchFamily="18" charset="0"/>
              </a:defRPr>
            </a:lvl6pPr>
            <a:lvl7pPr marL="2801938" eaLnBrk="0" fontAlgn="base" hangingPunct="0">
              <a:spcBef>
                <a:spcPct val="0"/>
              </a:spcBef>
              <a:spcAft>
                <a:spcPct val="0"/>
              </a:spcAft>
              <a:tabLst>
                <a:tab pos="5257800" algn="r"/>
                <a:tab pos="6286500" algn="r"/>
                <a:tab pos="7426325" algn="r"/>
              </a:tabLst>
              <a:defRPr sz="2400">
                <a:solidFill>
                  <a:schemeClr val="tx1"/>
                </a:solidFill>
                <a:latin typeface="Times New Roman" pitchFamily="18" charset="0"/>
              </a:defRPr>
            </a:lvl7pPr>
            <a:lvl8pPr marL="3259138" eaLnBrk="0" fontAlgn="base" hangingPunct="0">
              <a:spcBef>
                <a:spcPct val="0"/>
              </a:spcBef>
              <a:spcAft>
                <a:spcPct val="0"/>
              </a:spcAft>
              <a:tabLst>
                <a:tab pos="5257800" algn="r"/>
                <a:tab pos="6286500" algn="r"/>
                <a:tab pos="7426325" algn="r"/>
              </a:tabLst>
              <a:defRPr sz="2400">
                <a:solidFill>
                  <a:schemeClr val="tx1"/>
                </a:solidFill>
                <a:latin typeface="Times New Roman" pitchFamily="18" charset="0"/>
              </a:defRPr>
            </a:lvl8pPr>
            <a:lvl9pPr marL="3716338" eaLnBrk="0" fontAlgn="base" hangingPunct="0">
              <a:spcBef>
                <a:spcPct val="0"/>
              </a:spcBef>
              <a:spcAft>
                <a:spcPct val="0"/>
              </a:spcAft>
              <a:tabLst>
                <a:tab pos="5257800" algn="r"/>
                <a:tab pos="6286500" algn="r"/>
                <a:tab pos="7426325" algn="r"/>
              </a:tabLst>
              <a:defRPr sz="2400">
                <a:solidFill>
                  <a:schemeClr val="tx1"/>
                </a:solidFill>
                <a:latin typeface="Times New Roman" pitchFamily="18" charset="0"/>
              </a:defRPr>
            </a:lvl9pPr>
          </a:lstStyle>
          <a:p>
            <a:pPr>
              <a:spcBef>
                <a:spcPct val="5000"/>
              </a:spcBef>
              <a:spcAft>
                <a:spcPct val="20000"/>
              </a:spcAft>
              <a:buClrTx/>
              <a:buSzPct val="80000"/>
              <a:buFontTx/>
              <a:buNone/>
            </a:pPr>
            <a:r>
              <a:rPr lang="en-US" altLang="en-US" sz="2000" dirty="0">
                <a:latin typeface="Liberation Sans" panose="020B0604020202020204" pitchFamily="34" charset="0"/>
              </a:rPr>
              <a:t>Depreciation </a:t>
            </a:r>
            <a:r>
              <a:rPr lang="en-US" altLang="en-US" sz="2000" dirty="0" smtClean="0">
                <a:latin typeface="Liberation Sans" panose="020B0604020202020204" pitchFamily="34" charset="0"/>
              </a:rPr>
              <a:t>Expense </a:t>
            </a:r>
            <a:r>
              <a:rPr lang="en-US" altLang="en-US" sz="2000" dirty="0">
                <a:latin typeface="Liberation Sans" panose="020B0604020202020204" pitchFamily="34" charset="0"/>
              </a:rPr>
              <a:t>	2,400</a:t>
            </a:r>
          </a:p>
          <a:p>
            <a:pPr>
              <a:spcBef>
                <a:spcPct val="15000"/>
              </a:spcBef>
              <a:spcAft>
                <a:spcPct val="20000"/>
              </a:spcAft>
              <a:buClrTx/>
              <a:buSzPct val="80000"/>
              <a:buFontTx/>
              <a:buNone/>
            </a:pPr>
            <a:r>
              <a:rPr lang="en-US" altLang="en-US" sz="2000" dirty="0">
                <a:latin typeface="Liberation Sans" panose="020B0604020202020204" pitchFamily="34" charset="0"/>
              </a:rPr>
              <a:t>	Accumulated </a:t>
            </a:r>
            <a:r>
              <a:rPr lang="en-US" altLang="en-US" sz="2000" dirty="0" smtClean="0">
                <a:latin typeface="Liberation Sans" panose="020B0604020202020204" pitchFamily="34" charset="0"/>
              </a:rPr>
              <a:t>Depreciation</a:t>
            </a:r>
            <a:r>
              <a:rPr lang="en-US" altLang="en-US" sz="2000" dirty="0">
                <a:latin typeface="Liberation Sans" panose="020B0604020202020204" pitchFamily="34" charset="0"/>
              </a:rPr>
              <a:t>		2,400</a:t>
            </a:r>
          </a:p>
        </p:txBody>
      </p:sp>
      <p:sp>
        <p:nvSpPr>
          <p:cNvPr id="917547" name="Line 1067"/>
          <p:cNvSpPr>
            <a:spLocks noChangeShapeType="1"/>
          </p:cNvSpPr>
          <p:nvPr/>
        </p:nvSpPr>
        <p:spPr bwMode="auto">
          <a:xfrm>
            <a:off x="381000" y="5095875"/>
            <a:ext cx="86106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7029450" y="1258669"/>
            <a:ext cx="196215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sz="1200" dirty="0">
                <a:latin typeface="Liberation Sans" panose="020B0604020202020204" pitchFamily="34" charset="0"/>
              </a:rPr>
              <a:t>Illustration 9-9</a:t>
            </a:r>
          </a:p>
          <a:p>
            <a:pPr>
              <a:spcBef>
                <a:spcPts val="0"/>
              </a:spcBef>
            </a:pPr>
            <a:r>
              <a:rPr lang="en-US" sz="1200" b="0" dirty="0">
                <a:latin typeface="Liberation Sans" panose="020B0604020202020204" pitchFamily="34" charset="0"/>
              </a:rPr>
              <a:t>Straight-line depreciation</a:t>
            </a:r>
          </a:p>
          <a:p>
            <a:pPr>
              <a:spcBef>
                <a:spcPts val="0"/>
              </a:spcBef>
            </a:pPr>
            <a:r>
              <a:rPr lang="en-US" sz="1200" b="0" dirty="0">
                <a:latin typeface="Liberation Sans" panose="020B0604020202020204" pitchFamily="34" charset="0"/>
              </a:rPr>
              <a:t>schedule</a:t>
            </a:r>
          </a:p>
        </p:txBody>
      </p:sp>
      <p:sp>
        <p:nvSpPr>
          <p:cNvPr id="4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smtClean="0">
                <a:latin typeface="Liberation Sans" panose="020B0604020202020204" pitchFamily="34" charset="0"/>
              </a:rPr>
              <a:t>STRAIGHT-LINE METHOD</a:t>
            </a:r>
            <a:endParaRPr lang="en-US" altLang="en-US" sz="3200" b="1" i="0" dirty="0">
              <a:effectLst/>
              <a:latin typeface="Liberation Sans" panose="020B0604020202020204" pitchFamily="34" charset="0"/>
            </a:endParaRPr>
          </a:p>
        </p:txBody>
      </p:sp>
      <p:sp>
        <p:nvSpPr>
          <p:cNvPr id="4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7516"/>
                                        </p:tgtEl>
                                        <p:attrNameLst>
                                          <p:attrName>style.visibility</p:attrName>
                                        </p:attrNameLst>
                                      </p:cBhvr>
                                      <p:to>
                                        <p:strVal val="visible"/>
                                      </p:to>
                                    </p:set>
                                    <p:animEffect transition="in" filter="wipe(left)">
                                      <p:cBhvr>
                                        <p:cTn id="7" dur="500"/>
                                        <p:tgtEl>
                                          <p:spTgt spid="917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7518"/>
                                        </p:tgtEl>
                                        <p:attrNameLst>
                                          <p:attrName>style.visibility</p:attrName>
                                        </p:attrNameLst>
                                      </p:cBhvr>
                                      <p:to>
                                        <p:strVal val="visible"/>
                                      </p:to>
                                    </p:set>
                                    <p:animEffect transition="in" filter="wipe(left)">
                                      <p:cBhvr>
                                        <p:cTn id="12" dur="500"/>
                                        <p:tgtEl>
                                          <p:spTgt spid="917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7519"/>
                                        </p:tgtEl>
                                        <p:attrNameLst>
                                          <p:attrName>style.visibility</p:attrName>
                                        </p:attrNameLst>
                                      </p:cBhvr>
                                      <p:to>
                                        <p:strVal val="visible"/>
                                      </p:to>
                                    </p:set>
                                    <p:animEffect transition="in" filter="wipe(left)">
                                      <p:cBhvr>
                                        <p:cTn id="17" dur="500"/>
                                        <p:tgtEl>
                                          <p:spTgt spid="9175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7520"/>
                                        </p:tgtEl>
                                        <p:attrNameLst>
                                          <p:attrName>style.visibility</p:attrName>
                                        </p:attrNameLst>
                                      </p:cBhvr>
                                      <p:to>
                                        <p:strVal val="visible"/>
                                      </p:to>
                                    </p:set>
                                    <p:animEffect transition="in" filter="wipe(left)">
                                      <p:cBhvr>
                                        <p:cTn id="22" dur="500"/>
                                        <p:tgtEl>
                                          <p:spTgt spid="9175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7521"/>
                                        </p:tgtEl>
                                        <p:attrNameLst>
                                          <p:attrName>style.visibility</p:attrName>
                                        </p:attrNameLst>
                                      </p:cBhvr>
                                      <p:to>
                                        <p:strVal val="visible"/>
                                      </p:to>
                                    </p:set>
                                    <p:animEffect transition="in" filter="wipe(left)">
                                      <p:cBhvr>
                                        <p:cTn id="27" dur="500"/>
                                        <p:tgtEl>
                                          <p:spTgt spid="9175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0474"/>
                                        </p:tgtEl>
                                        <p:attrNameLst>
                                          <p:attrName>style.visibility</p:attrName>
                                        </p:attrNameLst>
                                      </p:cBhvr>
                                      <p:to>
                                        <p:strVal val="visible"/>
                                      </p:to>
                                    </p:set>
                                    <p:animEffect transition="in" filter="wipe(left)">
                                      <p:cBhvr>
                                        <p:cTn id="32" dur="500"/>
                                        <p:tgtEl>
                                          <p:spTgt spid="8304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17523"/>
                                        </p:tgtEl>
                                        <p:attrNameLst>
                                          <p:attrName>style.visibility</p:attrName>
                                        </p:attrNameLst>
                                      </p:cBhvr>
                                      <p:to>
                                        <p:strVal val="visible"/>
                                      </p:to>
                                    </p:set>
                                    <p:animEffect transition="in" filter="wipe(left)">
                                      <p:cBhvr>
                                        <p:cTn id="37" dur="500"/>
                                        <p:tgtEl>
                                          <p:spTgt spid="9175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17524"/>
                                        </p:tgtEl>
                                        <p:attrNameLst>
                                          <p:attrName>style.visibility</p:attrName>
                                        </p:attrNameLst>
                                      </p:cBhvr>
                                      <p:to>
                                        <p:strVal val="visible"/>
                                      </p:to>
                                    </p:set>
                                    <p:animEffect transition="in" filter="wipe(left)">
                                      <p:cBhvr>
                                        <p:cTn id="42" dur="500"/>
                                        <p:tgtEl>
                                          <p:spTgt spid="9175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17525"/>
                                        </p:tgtEl>
                                        <p:attrNameLst>
                                          <p:attrName>style.visibility</p:attrName>
                                        </p:attrNameLst>
                                      </p:cBhvr>
                                      <p:to>
                                        <p:strVal val="visible"/>
                                      </p:to>
                                    </p:set>
                                    <p:animEffect transition="in" filter="wipe(left)">
                                      <p:cBhvr>
                                        <p:cTn id="47" dur="500"/>
                                        <p:tgtEl>
                                          <p:spTgt spid="9175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17526"/>
                                        </p:tgtEl>
                                        <p:attrNameLst>
                                          <p:attrName>style.visibility</p:attrName>
                                        </p:attrNameLst>
                                      </p:cBhvr>
                                      <p:to>
                                        <p:strVal val="visible"/>
                                      </p:to>
                                    </p:set>
                                    <p:animEffect transition="in" filter="wipe(left)">
                                      <p:cBhvr>
                                        <p:cTn id="52" dur="500"/>
                                        <p:tgtEl>
                                          <p:spTgt spid="9175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17527"/>
                                        </p:tgtEl>
                                        <p:attrNameLst>
                                          <p:attrName>style.visibility</p:attrName>
                                        </p:attrNameLst>
                                      </p:cBhvr>
                                      <p:to>
                                        <p:strVal val="visible"/>
                                      </p:to>
                                    </p:set>
                                    <p:animEffect transition="in" filter="wipe(left)">
                                      <p:cBhvr>
                                        <p:cTn id="57" dur="500"/>
                                        <p:tgtEl>
                                          <p:spTgt spid="91752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17530"/>
                                        </p:tgtEl>
                                        <p:attrNameLst>
                                          <p:attrName>style.visibility</p:attrName>
                                        </p:attrNameLst>
                                      </p:cBhvr>
                                      <p:to>
                                        <p:strVal val="visible"/>
                                      </p:to>
                                    </p:set>
                                    <p:animEffect transition="in" filter="wipe(left)">
                                      <p:cBhvr>
                                        <p:cTn id="62" dur="500"/>
                                        <p:tgtEl>
                                          <p:spTgt spid="9175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17531"/>
                                        </p:tgtEl>
                                        <p:attrNameLst>
                                          <p:attrName>style.visibility</p:attrName>
                                        </p:attrNameLst>
                                      </p:cBhvr>
                                      <p:to>
                                        <p:strVal val="visible"/>
                                      </p:to>
                                    </p:set>
                                    <p:animEffect transition="in" filter="wipe(left)">
                                      <p:cBhvr>
                                        <p:cTn id="67" dur="500"/>
                                        <p:tgtEl>
                                          <p:spTgt spid="91753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17532"/>
                                        </p:tgtEl>
                                        <p:attrNameLst>
                                          <p:attrName>style.visibility</p:attrName>
                                        </p:attrNameLst>
                                      </p:cBhvr>
                                      <p:to>
                                        <p:strVal val="visible"/>
                                      </p:to>
                                    </p:set>
                                    <p:animEffect transition="in" filter="wipe(left)">
                                      <p:cBhvr>
                                        <p:cTn id="72" dur="500"/>
                                        <p:tgtEl>
                                          <p:spTgt spid="9175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17533"/>
                                        </p:tgtEl>
                                        <p:attrNameLst>
                                          <p:attrName>style.visibility</p:attrName>
                                        </p:attrNameLst>
                                      </p:cBhvr>
                                      <p:to>
                                        <p:strVal val="visible"/>
                                      </p:to>
                                    </p:set>
                                    <p:animEffect transition="in" filter="wipe(left)">
                                      <p:cBhvr>
                                        <p:cTn id="77" dur="500"/>
                                        <p:tgtEl>
                                          <p:spTgt spid="91753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17534"/>
                                        </p:tgtEl>
                                        <p:attrNameLst>
                                          <p:attrName>style.visibility</p:attrName>
                                        </p:attrNameLst>
                                      </p:cBhvr>
                                      <p:to>
                                        <p:strVal val="visible"/>
                                      </p:to>
                                    </p:set>
                                    <p:animEffect transition="in" filter="wipe(left)">
                                      <p:cBhvr>
                                        <p:cTn id="82" dur="500"/>
                                        <p:tgtEl>
                                          <p:spTgt spid="91753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17536"/>
                                        </p:tgtEl>
                                        <p:attrNameLst>
                                          <p:attrName>style.visibility</p:attrName>
                                        </p:attrNameLst>
                                      </p:cBhvr>
                                      <p:to>
                                        <p:strVal val="visible"/>
                                      </p:to>
                                    </p:set>
                                    <p:animEffect transition="in" filter="wipe(left)">
                                      <p:cBhvr>
                                        <p:cTn id="87" dur="500"/>
                                        <p:tgtEl>
                                          <p:spTgt spid="91753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17537"/>
                                        </p:tgtEl>
                                        <p:attrNameLst>
                                          <p:attrName>style.visibility</p:attrName>
                                        </p:attrNameLst>
                                      </p:cBhvr>
                                      <p:to>
                                        <p:strVal val="visible"/>
                                      </p:to>
                                    </p:set>
                                    <p:animEffect transition="in" filter="wipe(left)">
                                      <p:cBhvr>
                                        <p:cTn id="92" dur="500"/>
                                        <p:tgtEl>
                                          <p:spTgt spid="91753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917538"/>
                                        </p:tgtEl>
                                        <p:attrNameLst>
                                          <p:attrName>style.visibility</p:attrName>
                                        </p:attrNameLst>
                                      </p:cBhvr>
                                      <p:to>
                                        <p:strVal val="visible"/>
                                      </p:to>
                                    </p:set>
                                    <p:animEffect transition="in" filter="wipe(left)">
                                      <p:cBhvr>
                                        <p:cTn id="97" dur="500"/>
                                        <p:tgtEl>
                                          <p:spTgt spid="91753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917539"/>
                                        </p:tgtEl>
                                        <p:attrNameLst>
                                          <p:attrName>style.visibility</p:attrName>
                                        </p:attrNameLst>
                                      </p:cBhvr>
                                      <p:to>
                                        <p:strVal val="visible"/>
                                      </p:to>
                                    </p:set>
                                    <p:animEffect transition="in" filter="wipe(left)">
                                      <p:cBhvr>
                                        <p:cTn id="102" dur="500"/>
                                        <p:tgtEl>
                                          <p:spTgt spid="91753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917540"/>
                                        </p:tgtEl>
                                        <p:attrNameLst>
                                          <p:attrName>style.visibility</p:attrName>
                                        </p:attrNameLst>
                                      </p:cBhvr>
                                      <p:to>
                                        <p:strVal val="visible"/>
                                      </p:to>
                                    </p:set>
                                    <p:animEffect transition="in" filter="wipe(left)">
                                      <p:cBhvr>
                                        <p:cTn id="107" dur="500"/>
                                        <p:tgtEl>
                                          <p:spTgt spid="91754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917542"/>
                                        </p:tgtEl>
                                        <p:attrNameLst>
                                          <p:attrName>style.visibility</p:attrName>
                                        </p:attrNameLst>
                                      </p:cBhvr>
                                      <p:to>
                                        <p:strVal val="visible"/>
                                      </p:to>
                                    </p:set>
                                    <p:animEffect transition="in" filter="wipe(left)">
                                      <p:cBhvr>
                                        <p:cTn id="112" dur="500"/>
                                        <p:tgtEl>
                                          <p:spTgt spid="91754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917543"/>
                                        </p:tgtEl>
                                        <p:attrNameLst>
                                          <p:attrName>style.visibility</p:attrName>
                                        </p:attrNameLst>
                                      </p:cBhvr>
                                      <p:to>
                                        <p:strVal val="visible"/>
                                      </p:to>
                                    </p:set>
                                    <p:animEffect transition="in" filter="wipe(left)">
                                      <p:cBhvr>
                                        <p:cTn id="117" dur="500"/>
                                        <p:tgtEl>
                                          <p:spTgt spid="91754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917544"/>
                                        </p:tgtEl>
                                        <p:attrNameLst>
                                          <p:attrName>style.visibility</p:attrName>
                                        </p:attrNameLst>
                                      </p:cBhvr>
                                      <p:to>
                                        <p:strVal val="visible"/>
                                      </p:to>
                                    </p:set>
                                    <p:animEffect transition="in" filter="wipe(left)">
                                      <p:cBhvr>
                                        <p:cTn id="122" dur="500"/>
                                        <p:tgtEl>
                                          <p:spTgt spid="91754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917545"/>
                                        </p:tgtEl>
                                        <p:attrNameLst>
                                          <p:attrName>style.visibility</p:attrName>
                                        </p:attrNameLst>
                                      </p:cBhvr>
                                      <p:to>
                                        <p:strVal val="visible"/>
                                      </p:to>
                                    </p:set>
                                    <p:animEffect transition="in" filter="wipe(left)">
                                      <p:cBhvr>
                                        <p:cTn id="127" dur="500"/>
                                        <p:tgtEl>
                                          <p:spTgt spid="91754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17546"/>
                                        </p:tgtEl>
                                        <p:attrNameLst>
                                          <p:attrName>style.visibility</p:attrName>
                                        </p:attrNameLst>
                                      </p:cBhvr>
                                      <p:to>
                                        <p:strVal val="visible"/>
                                      </p:to>
                                    </p:set>
                                    <p:animEffect transition="in" filter="wipe(left)">
                                      <p:cBhvr>
                                        <p:cTn id="132" dur="500"/>
                                        <p:tgtEl>
                                          <p:spTgt spid="917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6" grpId="0"/>
      <p:bldP spid="917518" grpId="0"/>
      <p:bldP spid="917519" grpId="0"/>
      <p:bldP spid="917520" grpId="0"/>
      <p:bldP spid="917521" grpId="0"/>
      <p:bldP spid="917523" grpId="0"/>
      <p:bldP spid="917524" grpId="0"/>
      <p:bldP spid="917525" grpId="0"/>
      <p:bldP spid="917526" grpId="0"/>
      <p:bldP spid="917527" grpId="0"/>
      <p:bldP spid="917530" grpId="0"/>
      <p:bldP spid="917531" grpId="0"/>
      <p:bldP spid="917532" grpId="0"/>
      <p:bldP spid="917533" grpId="0"/>
      <p:bldP spid="917534" grpId="0"/>
      <p:bldP spid="917536" grpId="0"/>
      <p:bldP spid="917537" grpId="0"/>
      <p:bldP spid="917538" grpId="0"/>
      <p:bldP spid="917539" grpId="0"/>
      <p:bldP spid="917540" grpId="0"/>
      <p:bldP spid="917542" grpId="0"/>
      <p:bldP spid="917543" grpId="0"/>
      <p:bldP spid="917544" grpId="0"/>
      <p:bldP spid="917545" grpId="0"/>
      <p:bldP spid="917546" grpId="0"/>
      <p:bldP spid="8304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5570" name="Object 2"/>
          <p:cNvGraphicFramePr>
            <a:graphicFrameLocks noChangeAspect="1"/>
          </p:cNvGraphicFramePr>
          <p:nvPr>
            <p:extLst>
              <p:ext uri="{D42A27DB-BD31-4B8C-83A1-F6EECF244321}">
                <p14:modId xmlns:p14="http://schemas.microsoft.com/office/powerpoint/2010/main" val="1532705782"/>
              </p:ext>
            </p:extLst>
          </p:nvPr>
        </p:nvGraphicFramePr>
        <p:xfrm>
          <a:off x="457200" y="2514600"/>
          <a:ext cx="8237538" cy="3903663"/>
        </p:xfrm>
        <a:graphic>
          <a:graphicData uri="http://schemas.openxmlformats.org/presentationml/2006/ole">
            <mc:AlternateContent xmlns:mc="http://schemas.openxmlformats.org/markup-compatibility/2006">
              <mc:Choice xmlns:v="urn:schemas-microsoft-com:vml" Requires="v">
                <p:oleObj spid="_x0000_s1005729" name="Worksheet" r:id="rId4" imgW="6105523" imgH="2905025" progId="Excel.Sheet.8">
                  <p:embed/>
                </p:oleObj>
              </mc:Choice>
              <mc:Fallback>
                <p:oleObj name="Worksheet" r:id="rId4" imgW="6105523" imgH="2905025" progId="Excel.Sheet.8">
                  <p:embed/>
                  <p:pic>
                    <p:nvPicPr>
                      <p:cNvPr id="0" name="Object 2"/>
                      <p:cNvPicPr>
                        <a:picLocks noChangeAspect="1" noChangeArrowheads="1"/>
                      </p:cNvPicPr>
                      <p:nvPr/>
                    </p:nvPicPr>
                    <p:blipFill>
                      <a:blip r:embed="rId5"/>
                      <a:srcRect/>
                      <a:stretch>
                        <a:fillRect/>
                      </a:stretch>
                    </p:blipFill>
                    <p:spPr bwMode="auto">
                      <a:xfrm>
                        <a:off x="457200" y="2514600"/>
                        <a:ext cx="8237538" cy="3903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5579" name="Rectangle 11"/>
          <p:cNvSpPr>
            <a:spLocks noChangeArrowheads="1"/>
          </p:cNvSpPr>
          <p:nvPr/>
        </p:nvSpPr>
        <p:spPr bwMode="auto">
          <a:xfrm>
            <a:off x="457200" y="1965325"/>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en-US" altLang="en-US" sz="2000" dirty="0">
                <a:latin typeface="Liberation Sans" panose="020B0604020202020204" pitchFamily="34" charset="0"/>
              </a:rPr>
              <a:t>Assume the delivery truck was </a:t>
            </a:r>
            <a:r>
              <a:rPr lang="en-US" altLang="en-US" sz="2000" dirty="0">
                <a:solidFill>
                  <a:srgbClr val="C00000"/>
                </a:solidFill>
                <a:latin typeface="Liberation Sans" panose="020B0604020202020204" pitchFamily="34" charset="0"/>
              </a:rPr>
              <a:t>purchased on April 1, </a:t>
            </a:r>
            <a:r>
              <a:rPr lang="en-US" altLang="en-US" sz="2000" dirty="0" smtClean="0">
                <a:solidFill>
                  <a:srgbClr val="C00000"/>
                </a:solidFill>
                <a:latin typeface="Liberation Sans" panose="020B0604020202020204" pitchFamily="34" charset="0"/>
              </a:rPr>
              <a:t>2017</a:t>
            </a:r>
            <a:r>
              <a:rPr lang="en-US" altLang="en-US" sz="2000" dirty="0" smtClean="0">
                <a:latin typeface="Liberation Sans" panose="020B0604020202020204" pitchFamily="34" charset="0"/>
              </a:rPr>
              <a:t>.</a:t>
            </a:r>
            <a:endParaRPr lang="en-US" altLang="en-US" sz="2000" dirty="0">
              <a:latin typeface="Liberation Sans" panose="020B0604020202020204" pitchFamily="34" charset="0"/>
            </a:endParaRPr>
          </a:p>
        </p:txBody>
      </p:sp>
      <p:sp>
        <p:nvSpPr>
          <p:cNvPr id="207879" name="Rectangle 7"/>
          <p:cNvSpPr>
            <a:spLocks noChangeArrowheads="1"/>
          </p:cNvSpPr>
          <p:nvPr/>
        </p:nvSpPr>
        <p:spPr bwMode="auto">
          <a:xfrm>
            <a:off x="609600" y="3810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Tx/>
              <a:buFontTx/>
              <a:buNone/>
            </a:pPr>
            <a:endParaRPr lang="en-US" altLang="en-US" i="0" dirty="0">
              <a:effectLst/>
              <a:latin typeface="Liberation Sans" panose="020B0604020202020204" pitchFamily="34" charset="0"/>
            </a:endParaRPr>
          </a:p>
        </p:txBody>
      </p:sp>
      <p:sp>
        <p:nvSpPr>
          <p:cNvPr id="10"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05577" name="Text Box 9"/>
          <p:cNvSpPr txBox="1">
            <a:spLocks noChangeArrowheads="1"/>
          </p:cNvSpPr>
          <p:nvPr/>
        </p:nvSpPr>
        <p:spPr bwMode="auto">
          <a:xfrm>
            <a:off x="6705600" y="519421"/>
            <a:ext cx="1676400" cy="955675"/>
          </a:xfrm>
          <a:prstGeom prst="rect">
            <a:avLst/>
          </a:prstGeom>
          <a:solidFill>
            <a:schemeClr val="bg1"/>
          </a:solidFill>
          <a:ln w="28575" cap="sq">
            <a:solidFill>
              <a:srgbClr val="CC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105000"/>
              </a:lnSpc>
              <a:spcBef>
                <a:spcPct val="30000"/>
              </a:spcBef>
              <a:buClrTx/>
              <a:buSzPct val="80000"/>
              <a:buFontTx/>
              <a:buNone/>
            </a:pPr>
            <a:r>
              <a:rPr lang="en-US" altLang="en-US" sz="2600" dirty="0">
                <a:latin typeface="Liberation Sans" panose="020B0604020202020204" pitchFamily="34" charset="0"/>
              </a:rPr>
              <a:t>Partial Year</a:t>
            </a:r>
            <a:endParaRPr lang="en-US" altLang="en-US" b="0" dirty="0">
              <a:latin typeface="Liberation Sans" panose="020B0604020202020204" pitchFamily="34" charset="0"/>
            </a:endParaRPr>
          </a:p>
        </p:txBody>
      </p:sp>
      <p:sp>
        <p:nvSpPr>
          <p:cNvPr id="12" name="Text Box 4"/>
          <p:cNvSpPr txBox="1">
            <a:spLocks noChangeArrowheads="1"/>
          </p:cNvSpPr>
          <p:nvPr/>
        </p:nvSpPr>
        <p:spPr bwMode="auto">
          <a:xfrm>
            <a:off x="457200" y="1276350"/>
            <a:ext cx="6248400" cy="453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ClrTx/>
              <a:buSzPct val="80000"/>
              <a:buFontTx/>
              <a:buNone/>
            </a:pPr>
            <a:r>
              <a:rPr lang="en-US" altLang="en-US" dirty="0">
                <a:latin typeface="Liberation Sans" panose="020B0604020202020204" pitchFamily="34" charset="0"/>
              </a:rPr>
              <a:t>Illustration</a:t>
            </a:r>
            <a:r>
              <a:rPr lang="en-US" altLang="en-US" dirty="0" smtClean="0">
                <a:latin typeface="Liberation Sans" panose="020B0604020202020204" pitchFamily="34" charset="0"/>
              </a:rPr>
              <a:t>:</a:t>
            </a:r>
            <a:endParaRPr lang="en-US" altLang="en-US" dirty="0">
              <a:latin typeface="Liberation Sans" panose="020B0604020202020204" pitchFamily="34" charset="0"/>
            </a:endParaRPr>
          </a:p>
        </p:txBody>
      </p:sp>
      <p:sp>
        <p:nvSpPr>
          <p:cNvPr id="13"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smtClean="0">
                <a:latin typeface="Liberation Sans" panose="020B0604020202020204" pitchFamily="34" charset="0"/>
              </a:rPr>
              <a:t>STRAIGHT-LINE METHOD</a:t>
            </a:r>
            <a:endParaRPr lang="en-US" altLang="en-US" sz="3200" b="1" i="0" dirty="0">
              <a:effectLst/>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Text Box 2"/>
          <p:cNvSpPr txBox="1">
            <a:spLocks noChangeArrowheads="1"/>
          </p:cNvSpPr>
          <p:nvPr/>
        </p:nvSpPr>
        <p:spPr bwMode="auto">
          <a:xfrm>
            <a:off x="838200" y="1295400"/>
            <a:ext cx="7708900" cy="1902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50000"/>
              </a:spcBef>
              <a:buClr>
                <a:srgbClr val="CC0000"/>
              </a:buClr>
              <a:buSzPct val="80000"/>
              <a:buFont typeface="Wingdings" pitchFamily="2" charset="2"/>
              <a:buChar char="u"/>
            </a:pPr>
            <a:r>
              <a:rPr lang="en-US" altLang="en-US" sz="2100" b="0" dirty="0">
                <a:latin typeface="Liberation Sans" panose="020B0604020202020204" pitchFamily="34" charset="0"/>
              </a:rPr>
              <a:t>Companies estimate total units of activity to calculate depreciation cost per unit</a:t>
            </a:r>
            <a:r>
              <a:rPr lang="en-US" altLang="en-US" sz="2100" b="0" dirty="0" smtClean="0">
                <a:latin typeface="Liberation Sans" panose="020B0604020202020204" pitchFamily="34" charset="0"/>
              </a:rPr>
              <a:t>.</a:t>
            </a:r>
          </a:p>
          <a:p>
            <a:pPr>
              <a:lnSpc>
                <a:spcPct val="115000"/>
              </a:lnSpc>
              <a:spcBef>
                <a:spcPct val="50000"/>
              </a:spcBef>
              <a:buClr>
                <a:srgbClr val="CC0000"/>
              </a:buClr>
              <a:buSzPct val="80000"/>
              <a:buFont typeface="Wingdings" pitchFamily="2" charset="2"/>
              <a:buChar char="u"/>
            </a:pPr>
            <a:r>
              <a:rPr lang="en-US" altLang="en-US" sz="2100" b="0" dirty="0" smtClean="0">
                <a:latin typeface="Liberation Sans" panose="020B0604020202020204" pitchFamily="34" charset="0"/>
              </a:rPr>
              <a:t>Expense varies based on units of activity.</a:t>
            </a:r>
          </a:p>
          <a:p>
            <a:pPr>
              <a:lnSpc>
                <a:spcPct val="115000"/>
              </a:lnSpc>
              <a:spcBef>
                <a:spcPct val="50000"/>
              </a:spcBef>
              <a:buClr>
                <a:srgbClr val="CC0000"/>
              </a:buClr>
              <a:buSzPct val="80000"/>
              <a:buFont typeface="Wingdings" pitchFamily="2" charset="2"/>
              <a:buChar char="u"/>
            </a:pPr>
            <a:r>
              <a:rPr lang="en-US" altLang="en-US" sz="2100" b="0" dirty="0" smtClean="0">
                <a:latin typeface="Liberation Sans" panose="020B0604020202020204" pitchFamily="34" charset="0"/>
              </a:rPr>
              <a:t>Depreciable cost is cost less residual value.</a:t>
            </a:r>
          </a:p>
        </p:txBody>
      </p:sp>
      <p:sp>
        <p:nvSpPr>
          <p:cNvPr id="10" name="Rectangle 9"/>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smtClean="0">
                <a:latin typeface="Liberation Sans" panose="020B0604020202020204" pitchFamily="34" charset="0"/>
              </a:rPr>
              <a:t>UNITS-OF-ACTIVITY METHOD</a:t>
            </a:r>
            <a:endParaRPr lang="en-US" altLang="en-US" sz="3200" dirty="0">
              <a:latin typeface="Liberation Sans" panose="020B0604020202020204" pitchFamily="34" charset="0"/>
            </a:endParaRPr>
          </a:p>
        </p:txBody>
      </p:sp>
      <p:sp>
        <p:nvSpPr>
          <p:cNvPr id="11"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13563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48" y="3371222"/>
            <a:ext cx="5924052" cy="31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2" name="Rectangle 1"/>
          <p:cNvSpPr/>
          <p:nvPr/>
        </p:nvSpPr>
        <p:spPr>
          <a:xfrm>
            <a:off x="7248774" y="3329717"/>
            <a:ext cx="1666626"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sz="1200" dirty="0">
                <a:latin typeface="Liberation Sans" panose="020B0604020202020204" pitchFamily="34" charset="0"/>
              </a:rPr>
              <a:t>Illustration 9-10</a:t>
            </a:r>
          </a:p>
          <a:p>
            <a:pPr>
              <a:spcBef>
                <a:spcPts val="0"/>
              </a:spcBef>
            </a:pPr>
            <a:r>
              <a:rPr lang="en-US" sz="1200" b="0" dirty="0">
                <a:latin typeface="Liberation Sans" panose="020B0604020202020204" pitchFamily="34" charset="0"/>
              </a:rPr>
              <a:t>Formula for </a:t>
            </a:r>
            <a:r>
              <a:rPr lang="en-US" sz="1200" b="0" dirty="0" smtClean="0">
                <a:latin typeface="Liberation Sans" panose="020B0604020202020204" pitchFamily="34" charset="0"/>
              </a:rPr>
              <a:t>units-of-activity method</a:t>
            </a:r>
            <a:endParaRPr lang="en-US" sz="1200" b="0"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7666" name="Object 2"/>
          <p:cNvGraphicFramePr>
            <a:graphicFrameLocks noChangeAspect="1"/>
          </p:cNvGraphicFramePr>
          <p:nvPr>
            <p:extLst>
              <p:ext uri="{D42A27DB-BD31-4B8C-83A1-F6EECF244321}">
                <p14:modId xmlns:p14="http://schemas.microsoft.com/office/powerpoint/2010/main" val="3004823367"/>
              </p:ext>
            </p:extLst>
          </p:nvPr>
        </p:nvGraphicFramePr>
        <p:xfrm>
          <a:off x="381000" y="1600200"/>
          <a:ext cx="8610600" cy="4052888"/>
        </p:xfrm>
        <a:graphic>
          <a:graphicData uri="http://schemas.openxmlformats.org/presentationml/2006/ole">
            <mc:AlternateContent xmlns:mc="http://schemas.openxmlformats.org/markup-compatibility/2006">
              <mc:Choice xmlns:v="urn:schemas-microsoft-com:vml" Requires="v">
                <p:oleObj spid="_x0000_s1137848" name="Worksheet" r:id="rId4" imgW="4467225" imgH="2114550" progId="Excel.Sheet.8">
                  <p:embed/>
                </p:oleObj>
              </mc:Choice>
              <mc:Fallback>
                <p:oleObj name="Worksheet" r:id="rId4" imgW="4467225" imgH="211455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00200"/>
                        <a:ext cx="8610600" cy="4052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7667" name="Text Box 3"/>
          <p:cNvSpPr txBox="1">
            <a:spLocks noChangeArrowheads="1"/>
          </p:cNvSpPr>
          <p:nvPr/>
        </p:nvSpPr>
        <p:spPr bwMode="auto">
          <a:xfrm>
            <a:off x="457200" y="1295400"/>
            <a:ext cx="2362200" cy="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ClrTx/>
              <a:buSzPct val="80000"/>
              <a:buFontTx/>
              <a:buNone/>
            </a:pPr>
            <a:r>
              <a:rPr lang="en-US" altLang="en-US" dirty="0">
                <a:latin typeface="Liberation Sans" panose="020B0604020202020204" pitchFamily="34" charset="0"/>
              </a:rPr>
              <a:t>Illustration</a:t>
            </a:r>
            <a:r>
              <a:rPr lang="en-US" altLang="en-US" dirty="0" smtClean="0">
                <a:latin typeface="Liberation Sans" panose="020B0604020202020204" pitchFamily="34" charset="0"/>
              </a:rPr>
              <a:t>:</a:t>
            </a:r>
            <a:endParaRPr lang="en-US" altLang="en-US" dirty="0">
              <a:latin typeface="Liberation Sans" panose="020B0604020202020204" pitchFamily="34" charset="0"/>
            </a:endParaRPr>
          </a:p>
        </p:txBody>
      </p:sp>
      <p:sp>
        <p:nvSpPr>
          <p:cNvPr id="1137668" name="Text Box 4"/>
          <p:cNvSpPr txBox="1">
            <a:spLocks noChangeArrowheads="1"/>
          </p:cNvSpPr>
          <p:nvPr/>
        </p:nvSpPr>
        <p:spPr bwMode="auto">
          <a:xfrm>
            <a:off x="533400" y="277812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2017</a:t>
            </a:r>
            <a:endParaRPr lang="en-US" altLang="en-US" sz="2000" dirty="0">
              <a:latin typeface="Liberation Sans" panose="020B0604020202020204" pitchFamily="34" charset="0"/>
            </a:endParaRPr>
          </a:p>
        </p:txBody>
      </p:sp>
      <p:sp>
        <p:nvSpPr>
          <p:cNvPr id="1137669" name="Text Box 5"/>
          <p:cNvSpPr txBox="1">
            <a:spLocks noChangeArrowheads="1"/>
          </p:cNvSpPr>
          <p:nvPr/>
        </p:nvSpPr>
        <p:spPr bwMode="auto">
          <a:xfrm>
            <a:off x="1524000" y="27781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15,000</a:t>
            </a:r>
          </a:p>
        </p:txBody>
      </p:sp>
      <p:sp>
        <p:nvSpPr>
          <p:cNvPr id="1137670" name="Text Box 6"/>
          <p:cNvSpPr txBox="1">
            <a:spLocks noChangeArrowheads="1"/>
          </p:cNvSpPr>
          <p:nvPr/>
        </p:nvSpPr>
        <p:spPr bwMode="auto">
          <a:xfrm>
            <a:off x="2971800" y="27781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 0.12</a:t>
            </a:r>
          </a:p>
        </p:txBody>
      </p:sp>
      <p:sp>
        <p:nvSpPr>
          <p:cNvPr id="1137671" name="Text Box 7"/>
          <p:cNvSpPr txBox="1">
            <a:spLocks noChangeArrowheads="1"/>
          </p:cNvSpPr>
          <p:nvPr/>
        </p:nvSpPr>
        <p:spPr bwMode="auto">
          <a:xfrm>
            <a:off x="4267200" y="277812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 1,800</a:t>
            </a:r>
          </a:p>
        </p:txBody>
      </p:sp>
      <p:sp>
        <p:nvSpPr>
          <p:cNvPr id="1137672" name="Text Box 8"/>
          <p:cNvSpPr txBox="1">
            <a:spLocks noChangeArrowheads="1"/>
          </p:cNvSpPr>
          <p:nvPr/>
        </p:nvSpPr>
        <p:spPr bwMode="auto">
          <a:xfrm>
            <a:off x="6019800" y="27781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cs typeface="Arial" charset="0"/>
              </a:rPr>
              <a:t>€</a:t>
            </a:r>
            <a:r>
              <a:rPr lang="en-US" altLang="en-US" sz="2000" dirty="0">
                <a:solidFill>
                  <a:srgbClr val="CC0000"/>
                </a:solidFill>
                <a:latin typeface="Liberation Sans" panose="020B0604020202020204" pitchFamily="34" charset="0"/>
              </a:rPr>
              <a:t> 1,800</a:t>
            </a:r>
          </a:p>
        </p:txBody>
      </p:sp>
      <p:sp>
        <p:nvSpPr>
          <p:cNvPr id="1137673" name="Text Box 9"/>
          <p:cNvSpPr txBox="1">
            <a:spLocks noChangeArrowheads="1"/>
          </p:cNvSpPr>
          <p:nvPr/>
        </p:nvSpPr>
        <p:spPr bwMode="auto">
          <a:xfrm>
            <a:off x="7543800" y="277812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 11,200</a:t>
            </a:r>
          </a:p>
        </p:txBody>
      </p:sp>
      <p:sp>
        <p:nvSpPr>
          <p:cNvPr id="1137674" name="Text Box 10"/>
          <p:cNvSpPr txBox="1">
            <a:spLocks noChangeArrowheads="1"/>
          </p:cNvSpPr>
          <p:nvPr/>
        </p:nvSpPr>
        <p:spPr bwMode="auto">
          <a:xfrm>
            <a:off x="533400" y="31877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2018</a:t>
            </a:r>
            <a:endParaRPr lang="en-US" altLang="en-US" sz="2000" dirty="0">
              <a:latin typeface="Liberation Sans" panose="020B0604020202020204" pitchFamily="34" charset="0"/>
            </a:endParaRPr>
          </a:p>
        </p:txBody>
      </p:sp>
      <p:sp>
        <p:nvSpPr>
          <p:cNvPr id="1137675" name="Text Box 11"/>
          <p:cNvSpPr txBox="1">
            <a:spLocks noChangeArrowheads="1"/>
          </p:cNvSpPr>
          <p:nvPr/>
        </p:nvSpPr>
        <p:spPr bwMode="auto">
          <a:xfrm>
            <a:off x="1524000" y="31877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30,000</a:t>
            </a:r>
          </a:p>
        </p:txBody>
      </p:sp>
      <p:sp>
        <p:nvSpPr>
          <p:cNvPr id="1137676" name="Text Box 12"/>
          <p:cNvSpPr txBox="1">
            <a:spLocks noChangeArrowheads="1"/>
          </p:cNvSpPr>
          <p:nvPr/>
        </p:nvSpPr>
        <p:spPr bwMode="auto">
          <a:xfrm>
            <a:off x="2971800" y="31877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r"/>
              </a:tabLst>
              <a:defRPr sz="2400">
                <a:solidFill>
                  <a:schemeClr val="tx1"/>
                </a:solidFill>
                <a:latin typeface="Times New Roman" pitchFamily="18" charset="0"/>
              </a:defRPr>
            </a:lvl1pPr>
            <a:lvl2pPr>
              <a:tabLst>
                <a:tab pos="800100" algn="r"/>
              </a:tabLst>
              <a:defRPr sz="2400">
                <a:solidFill>
                  <a:schemeClr val="tx1"/>
                </a:solidFill>
                <a:latin typeface="Times New Roman" pitchFamily="18" charset="0"/>
              </a:defRPr>
            </a:lvl2pPr>
            <a:lvl3pPr>
              <a:tabLst>
                <a:tab pos="800100" algn="r"/>
              </a:tabLst>
              <a:defRPr sz="2400">
                <a:solidFill>
                  <a:schemeClr val="tx1"/>
                </a:solidFill>
                <a:latin typeface="Times New Roman" pitchFamily="18" charset="0"/>
              </a:defRPr>
            </a:lvl3pPr>
            <a:lvl4pPr>
              <a:tabLst>
                <a:tab pos="800100" algn="r"/>
              </a:tabLst>
              <a:defRPr sz="2400">
                <a:solidFill>
                  <a:schemeClr val="tx1"/>
                </a:solidFill>
                <a:latin typeface="Times New Roman" pitchFamily="18" charset="0"/>
              </a:defRPr>
            </a:lvl4pPr>
            <a:lvl5pPr>
              <a:tabLst>
                <a:tab pos="800100" algn="r"/>
              </a:tabLst>
              <a:defRPr sz="2400">
                <a:solidFill>
                  <a:schemeClr val="tx1"/>
                </a:solidFill>
                <a:latin typeface="Times New Roman" pitchFamily="18" charset="0"/>
              </a:defRPr>
            </a:lvl5pPr>
            <a:lvl6pPr eaLnBrk="0" fontAlgn="base" hangingPunct="0">
              <a:spcBef>
                <a:spcPct val="0"/>
              </a:spcBef>
              <a:spcAft>
                <a:spcPct val="0"/>
              </a:spcAft>
              <a:tabLst>
                <a:tab pos="800100" algn="r"/>
              </a:tabLst>
              <a:defRPr sz="2400">
                <a:solidFill>
                  <a:schemeClr val="tx1"/>
                </a:solidFill>
                <a:latin typeface="Times New Roman" pitchFamily="18" charset="0"/>
              </a:defRPr>
            </a:lvl6pPr>
            <a:lvl7pPr eaLnBrk="0" fontAlgn="base" hangingPunct="0">
              <a:spcBef>
                <a:spcPct val="0"/>
              </a:spcBef>
              <a:spcAft>
                <a:spcPct val="0"/>
              </a:spcAft>
              <a:tabLst>
                <a:tab pos="800100" algn="r"/>
              </a:tabLst>
              <a:defRPr sz="2400">
                <a:solidFill>
                  <a:schemeClr val="tx1"/>
                </a:solidFill>
                <a:latin typeface="Times New Roman" pitchFamily="18" charset="0"/>
              </a:defRPr>
            </a:lvl7pPr>
            <a:lvl8pPr eaLnBrk="0" fontAlgn="base" hangingPunct="0">
              <a:spcBef>
                <a:spcPct val="0"/>
              </a:spcBef>
              <a:spcAft>
                <a:spcPct val="0"/>
              </a:spcAft>
              <a:tabLst>
                <a:tab pos="800100" algn="r"/>
              </a:tabLst>
              <a:defRPr sz="2400">
                <a:solidFill>
                  <a:schemeClr val="tx1"/>
                </a:solidFill>
                <a:latin typeface="Times New Roman" pitchFamily="18" charset="0"/>
              </a:defRPr>
            </a:lvl8pPr>
            <a:lvl9pPr eaLnBrk="0" fontAlgn="base" hangingPunct="0">
              <a:spcBef>
                <a:spcPct val="0"/>
              </a:spcBef>
              <a:spcAft>
                <a:spcPct val="0"/>
              </a:spcAft>
              <a:tabLst>
                <a:tab pos="80010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0.12</a:t>
            </a:r>
          </a:p>
        </p:txBody>
      </p:sp>
      <p:sp>
        <p:nvSpPr>
          <p:cNvPr id="1137677" name="Text Box 13"/>
          <p:cNvSpPr txBox="1">
            <a:spLocks noChangeArrowheads="1"/>
          </p:cNvSpPr>
          <p:nvPr/>
        </p:nvSpPr>
        <p:spPr bwMode="auto">
          <a:xfrm>
            <a:off x="4267200" y="31877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3,600</a:t>
            </a:r>
          </a:p>
        </p:txBody>
      </p:sp>
      <p:sp>
        <p:nvSpPr>
          <p:cNvPr id="1137678" name="Text Box 14"/>
          <p:cNvSpPr txBox="1">
            <a:spLocks noChangeArrowheads="1"/>
          </p:cNvSpPr>
          <p:nvPr/>
        </p:nvSpPr>
        <p:spPr bwMode="auto">
          <a:xfrm>
            <a:off x="6019800" y="31877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5,400</a:t>
            </a:r>
          </a:p>
        </p:txBody>
      </p:sp>
      <p:sp>
        <p:nvSpPr>
          <p:cNvPr id="1137679" name="Text Box 15"/>
          <p:cNvSpPr txBox="1">
            <a:spLocks noChangeArrowheads="1"/>
          </p:cNvSpPr>
          <p:nvPr/>
        </p:nvSpPr>
        <p:spPr bwMode="auto">
          <a:xfrm>
            <a:off x="7543800" y="31877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7,600</a:t>
            </a:r>
          </a:p>
        </p:txBody>
      </p:sp>
      <p:sp>
        <p:nvSpPr>
          <p:cNvPr id="1137680" name="Text Box 16"/>
          <p:cNvSpPr txBox="1">
            <a:spLocks noChangeArrowheads="1"/>
          </p:cNvSpPr>
          <p:nvPr/>
        </p:nvSpPr>
        <p:spPr bwMode="auto">
          <a:xfrm>
            <a:off x="533400" y="358457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2019</a:t>
            </a:r>
            <a:endParaRPr lang="en-US" altLang="en-US" sz="2000" dirty="0">
              <a:latin typeface="Liberation Sans" panose="020B0604020202020204" pitchFamily="34" charset="0"/>
            </a:endParaRPr>
          </a:p>
        </p:txBody>
      </p:sp>
      <p:sp>
        <p:nvSpPr>
          <p:cNvPr id="1137681" name="Text Box 17"/>
          <p:cNvSpPr txBox="1">
            <a:spLocks noChangeArrowheads="1"/>
          </p:cNvSpPr>
          <p:nvPr/>
        </p:nvSpPr>
        <p:spPr bwMode="auto">
          <a:xfrm>
            <a:off x="1524000" y="358457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20,000</a:t>
            </a:r>
          </a:p>
        </p:txBody>
      </p:sp>
      <p:sp>
        <p:nvSpPr>
          <p:cNvPr id="1137682" name="Text Box 18"/>
          <p:cNvSpPr txBox="1">
            <a:spLocks noChangeArrowheads="1"/>
          </p:cNvSpPr>
          <p:nvPr/>
        </p:nvSpPr>
        <p:spPr bwMode="auto">
          <a:xfrm>
            <a:off x="2971800" y="358457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r"/>
              </a:tabLst>
              <a:defRPr sz="2400">
                <a:solidFill>
                  <a:schemeClr val="tx1"/>
                </a:solidFill>
                <a:latin typeface="Times New Roman" pitchFamily="18" charset="0"/>
              </a:defRPr>
            </a:lvl1pPr>
            <a:lvl2pPr>
              <a:tabLst>
                <a:tab pos="800100" algn="r"/>
              </a:tabLst>
              <a:defRPr sz="2400">
                <a:solidFill>
                  <a:schemeClr val="tx1"/>
                </a:solidFill>
                <a:latin typeface="Times New Roman" pitchFamily="18" charset="0"/>
              </a:defRPr>
            </a:lvl2pPr>
            <a:lvl3pPr>
              <a:tabLst>
                <a:tab pos="800100" algn="r"/>
              </a:tabLst>
              <a:defRPr sz="2400">
                <a:solidFill>
                  <a:schemeClr val="tx1"/>
                </a:solidFill>
                <a:latin typeface="Times New Roman" pitchFamily="18" charset="0"/>
              </a:defRPr>
            </a:lvl3pPr>
            <a:lvl4pPr>
              <a:tabLst>
                <a:tab pos="800100" algn="r"/>
              </a:tabLst>
              <a:defRPr sz="2400">
                <a:solidFill>
                  <a:schemeClr val="tx1"/>
                </a:solidFill>
                <a:latin typeface="Times New Roman" pitchFamily="18" charset="0"/>
              </a:defRPr>
            </a:lvl4pPr>
            <a:lvl5pPr>
              <a:tabLst>
                <a:tab pos="800100" algn="r"/>
              </a:tabLst>
              <a:defRPr sz="2400">
                <a:solidFill>
                  <a:schemeClr val="tx1"/>
                </a:solidFill>
                <a:latin typeface="Times New Roman" pitchFamily="18" charset="0"/>
              </a:defRPr>
            </a:lvl5pPr>
            <a:lvl6pPr eaLnBrk="0" fontAlgn="base" hangingPunct="0">
              <a:spcBef>
                <a:spcPct val="0"/>
              </a:spcBef>
              <a:spcAft>
                <a:spcPct val="0"/>
              </a:spcAft>
              <a:tabLst>
                <a:tab pos="800100" algn="r"/>
              </a:tabLst>
              <a:defRPr sz="2400">
                <a:solidFill>
                  <a:schemeClr val="tx1"/>
                </a:solidFill>
                <a:latin typeface="Times New Roman" pitchFamily="18" charset="0"/>
              </a:defRPr>
            </a:lvl6pPr>
            <a:lvl7pPr eaLnBrk="0" fontAlgn="base" hangingPunct="0">
              <a:spcBef>
                <a:spcPct val="0"/>
              </a:spcBef>
              <a:spcAft>
                <a:spcPct val="0"/>
              </a:spcAft>
              <a:tabLst>
                <a:tab pos="800100" algn="r"/>
              </a:tabLst>
              <a:defRPr sz="2400">
                <a:solidFill>
                  <a:schemeClr val="tx1"/>
                </a:solidFill>
                <a:latin typeface="Times New Roman" pitchFamily="18" charset="0"/>
              </a:defRPr>
            </a:lvl7pPr>
            <a:lvl8pPr eaLnBrk="0" fontAlgn="base" hangingPunct="0">
              <a:spcBef>
                <a:spcPct val="0"/>
              </a:spcBef>
              <a:spcAft>
                <a:spcPct val="0"/>
              </a:spcAft>
              <a:tabLst>
                <a:tab pos="800100" algn="r"/>
              </a:tabLst>
              <a:defRPr sz="2400">
                <a:solidFill>
                  <a:schemeClr val="tx1"/>
                </a:solidFill>
                <a:latin typeface="Times New Roman" pitchFamily="18" charset="0"/>
              </a:defRPr>
            </a:lvl8pPr>
            <a:lvl9pPr eaLnBrk="0" fontAlgn="base" hangingPunct="0">
              <a:spcBef>
                <a:spcPct val="0"/>
              </a:spcBef>
              <a:spcAft>
                <a:spcPct val="0"/>
              </a:spcAft>
              <a:tabLst>
                <a:tab pos="80010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0.12</a:t>
            </a:r>
          </a:p>
        </p:txBody>
      </p:sp>
      <p:sp>
        <p:nvSpPr>
          <p:cNvPr id="1137683" name="Text Box 19"/>
          <p:cNvSpPr txBox="1">
            <a:spLocks noChangeArrowheads="1"/>
          </p:cNvSpPr>
          <p:nvPr/>
        </p:nvSpPr>
        <p:spPr bwMode="auto">
          <a:xfrm>
            <a:off x="4267200" y="358457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2,400</a:t>
            </a:r>
          </a:p>
        </p:txBody>
      </p:sp>
      <p:sp>
        <p:nvSpPr>
          <p:cNvPr id="1137684" name="Text Box 20"/>
          <p:cNvSpPr txBox="1">
            <a:spLocks noChangeArrowheads="1"/>
          </p:cNvSpPr>
          <p:nvPr/>
        </p:nvSpPr>
        <p:spPr bwMode="auto">
          <a:xfrm>
            <a:off x="6019800" y="358457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7,800</a:t>
            </a:r>
          </a:p>
        </p:txBody>
      </p:sp>
      <p:sp>
        <p:nvSpPr>
          <p:cNvPr id="1137685" name="Text Box 21"/>
          <p:cNvSpPr txBox="1">
            <a:spLocks noChangeArrowheads="1"/>
          </p:cNvSpPr>
          <p:nvPr/>
        </p:nvSpPr>
        <p:spPr bwMode="auto">
          <a:xfrm>
            <a:off x="7543800" y="35845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5,200</a:t>
            </a:r>
          </a:p>
        </p:txBody>
      </p:sp>
      <p:sp>
        <p:nvSpPr>
          <p:cNvPr id="1137686" name="Text Box 22"/>
          <p:cNvSpPr txBox="1">
            <a:spLocks noChangeArrowheads="1"/>
          </p:cNvSpPr>
          <p:nvPr/>
        </p:nvSpPr>
        <p:spPr bwMode="auto">
          <a:xfrm>
            <a:off x="533400" y="40132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2020</a:t>
            </a:r>
            <a:endParaRPr lang="en-US" altLang="en-US" sz="2000" dirty="0">
              <a:latin typeface="Liberation Sans" panose="020B0604020202020204" pitchFamily="34" charset="0"/>
            </a:endParaRPr>
          </a:p>
        </p:txBody>
      </p:sp>
      <p:sp>
        <p:nvSpPr>
          <p:cNvPr id="1137687" name="Text Box 23"/>
          <p:cNvSpPr txBox="1">
            <a:spLocks noChangeArrowheads="1"/>
          </p:cNvSpPr>
          <p:nvPr/>
        </p:nvSpPr>
        <p:spPr bwMode="auto">
          <a:xfrm>
            <a:off x="1524000" y="40132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25,000</a:t>
            </a:r>
          </a:p>
        </p:txBody>
      </p:sp>
      <p:sp>
        <p:nvSpPr>
          <p:cNvPr id="1137688" name="Text Box 24"/>
          <p:cNvSpPr txBox="1">
            <a:spLocks noChangeArrowheads="1"/>
          </p:cNvSpPr>
          <p:nvPr/>
        </p:nvSpPr>
        <p:spPr bwMode="auto">
          <a:xfrm>
            <a:off x="2971800" y="40132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r"/>
              </a:tabLst>
              <a:defRPr sz="2400">
                <a:solidFill>
                  <a:schemeClr val="tx1"/>
                </a:solidFill>
                <a:latin typeface="Times New Roman" pitchFamily="18" charset="0"/>
              </a:defRPr>
            </a:lvl1pPr>
            <a:lvl2pPr>
              <a:tabLst>
                <a:tab pos="800100" algn="r"/>
              </a:tabLst>
              <a:defRPr sz="2400">
                <a:solidFill>
                  <a:schemeClr val="tx1"/>
                </a:solidFill>
                <a:latin typeface="Times New Roman" pitchFamily="18" charset="0"/>
              </a:defRPr>
            </a:lvl2pPr>
            <a:lvl3pPr>
              <a:tabLst>
                <a:tab pos="800100" algn="r"/>
              </a:tabLst>
              <a:defRPr sz="2400">
                <a:solidFill>
                  <a:schemeClr val="tx1"/>
                </a:solidFill>
                <a:latin typeface="Times New Roman" pitchFamily="18" charset="0"/>
              </a:defRPr>
            </a:lvl3pPr>
            <a:lvl4pPr>
              <a:tabLst>
                <a:tab pos="800100" algn="r"/>
              </a:tabLst>
              <a:defRPr sz="2400">
                <a:solidFill>
                  <a:schemeClr val="tx1"/>
                </a:solidFill>
                <a:latin typeface="Times New Roman" pitchFamily="18" charset="0"/>
              </a:defRPr>
            </a:lvl4pPr>
            <a:lvl5pPr>
              <a:tabLst>
                <a:tab pos="800100" algn="r"/>
              </a:tabLst>
              <a:defRPr sz="2400">
                <a:solidFill>
                  <a:schemeClr val="tx1"/>
                </a:solidFill>
                <a:latin typeface="Times New Roman" pitchFamily="18" charset="0"/>
              </a:defRPr>
            </a:lvl5pPr>
            <a:lvl6pPr eaLnBrk="0" fontAlgn="base" hangingPunct="0">
              <a:spcBef>
                <a:spcPct val="0"/>
              </a:spcBef>
              <a:spcAft>
                <a:spcPct val="0"/>
              </a:spcAft>
              <a:tabLst>
                <a:tab pos="800100" algn="r"/>
              </a:tabLst>
              <a:defRPr sz="2400">
                <a:solidFill>
                  <a:schemeClr val="tx1"/>
                </a:solidFill>
                <a:latin typeface="Times New Roman" pitchFamily="18" charset="0"/>
              </a:defRPr>
            </a:lvl6pPr>
            <a:lvl7pPr eaLnBrk="0" fontAlgn="base" hangingPunct="0">
              <a:spcBef>
                <a:spcPct val="0"/>
              </a:spcBef>
              <a:spcAft>
                <a:spcPct val="0"/>
              </a:spcAft>
              <a:tabLst>
                <a:tab pos="800100" algn="r"/>
              </a:tabLst>
              <a:defRPr sz="2400">
                <a:solidFill>
                  <a:schemeClr val="tx1"/>
                </a:solidFill>
                <a:latin typeface="Times New Roman" pitchFamily="18" charset="0"/>
              </a:defRPr>
            </a:lvl7pPr>
            <a:lvl8pPr eaLnBrk="0" fontAlgn="base" hangingPunct="0">
              <a:spcBef>
                <a:spcPct val="0"/>
              </a:spcBef>
              <a:spcAft>
                <a:spcPct val="0"/>
              </a:spcAft>
              <a:tabLst>
                <a:tab pos="800100" algn="r"/>
              </a:tabLst>
              <a:defRPr sz="2400">
                <a:solidFill>
                  <a:schemeClr val="tx1"/>
                </a:solidFill>
                <a:latin typeface="Times New Roman" pitchFamily="18" charset="0"/>
              </a:defRPr>
            </a:lvl8pPr>
            <a:lvl9pPr eaLnBrk="0" fontAlgn="base" hangingPunct="0">
              <a:spcBef>
                <a:spcPct val="0"/>
              </a:spcBef>
              <a:spcAft>
                <a:spcPct val="0"/>
              </a:spcAft>
              <a:tabLst>
                <a:tab pos="80010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0.12</a:t>
            </a:r>
          </a:p>
        </p:txBody>
      </p:sp>
      <p:sp>
        <p:nvSpPr>
          <p:cNvPr id="1137689" name="Text Box 25"/>
          <p:cNvSpPr txBox="1">
            <a:spLocks noChangeArrowheads="1"/>
          </p:cNvSpPr>
          <p:nvPr/>
        </p:nvSpPr>
        <p:spPr bwMode="auto">
          <a:xfrm>
            <a:off x="4267200" y="4013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3,000</a:t>
            </a:r>
          </a:p>
        </p:txBody>
      </p:sp>
      <p:sp>
        <p:nvSpPr>
          <p:cNvPr id="1137690" name="Text Box 26"/>
          <p:cNvSpPr txBox="1">
            <a:spLocks noChangeArrowheads="1"/>
          </p:cNvSpPr>
          <p:nvPr/>
        </p:nvSpPr>
        <p:spPr bwMode="auto">
          <a:xfrm>
            <a:off x="6019800" y="4013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10,800</a:t>
            </a:r>
          </a:p>
        </p:txBody>
      </p:sp>
      <p:sp>
        <p:nvSpPr>
          <p:cNvPr id="1137691" name="Text Box 27"/>
          <p:cNvSpPr txBox="1">
            <a:spLocks noChangeArrowheads="1"/>
          </p:cNvSpPr>
          <p:nvPr/>
        </p:nvSpPr>
        <p:spPr bwMode="auto">
          <a:xfrm>
            <a:off x="7543800" y="40132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2,200</a:t>
            </a:r>
          </a:p>
        </p:txBody>
      </p:sp>
      <p:sp>
        <p:nvSpPr>
          <p:cNvPr id="1137692" name="Text Box 28"/>
          <p:cNvSpPr txBox="1">
            <a:spLocks noChangeArrowheads="1"/>
          </p:cNvSpPr>
          <p:nvPr/>
        </p:nvSpPr>
        <p:spPr bwMode="auto">
          <a:xfrm>
            <a:off x="533400" y="442277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2021</a:t>
            </a:r>
            <a:endParaRPr lang="en-US" altLang="en-US" sz="2000" dirty="0">
              <a:latin typeface="Liberation Sans" panose="020B0604020202020204" pitchFamily="34" charset="0"/>
            </a:endParaRPr>
          </a:p>
        </p:txBody>
      </p:sp>
      <p:sp>
        <p:nvSpPr>
          <p:cNvPr id="1137693" name="Text Box 29"/>
          <p:cNvSpPr txBox="1">
            <a:spLocks noChangeArrowheads="1"/>
          </p:cNvSpPr>
          <p:nvPr/>
        </p:nvSpPr>
        <p:spPr bwMode="auto">
          <a:xfrm>
            <a:off x="1524000" y="442277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10,000</a:t>
            </a:r>
          </a:p>
        </p:txBody>
      </p:sp>
      <p:sp>
        <p:nvSpPr>
          <p:cNvPr id="1137694" name="Text Box 30"/>
          <p:cNvSpPr txBox="1">
            <a:spLocks noChangeArrowheads="1"/>
          </p:cNvSpPr>
          <p:nvPr/>
        </p:nvSpPr>
        <p:spPr bwMode="auto">
          <a:xfrm>
            <a:off x="2971800" y="442277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0100" algn="r"/>
              </a:tabLst>
              <a:defRPr sz="2400">
                <a:solidFill>
                  <a:schemeClr val="tx1"/>
                </a:solidFill>
                <a:latin typeface="Times New Roman" pitchFamily="18" charset="0"/>
              </a:defRPr>
            </a:lvl1pPr>
            <a:lvl2pPr>
              <a:tabLst>
                <a:tab pos="800100" algn="r"/>
              </a:tabLst>
              <a:defRPr sz="2400">
                <a:solidFill>
                  <a:schemeClr val="tx1"/>
                </a:solidFill>
                <a:latin typeface="Times New Roman" pitchFamily="18" charset="0"/>
              </a:defRPr>
            </a:lvl2pPr>
            <a:lvl3pPr>
              <a:tabLst>
                <a:tab pos="800100" algn="r"/>
              </a:tabLst>
              <a:defRPr sz="2400">
                <a:solidFill>
                  <a:schemeClr val="tx1"/>
                </a:solidFill>
                <a:latin typeface="Times New Roman" pitchFamily="18" charset="0"/>
              </a:defRPr>
            </a:lvl3pPr>
            <a:lvl4pPr>
              <a:tabLst>
                <a:tab pos="800100" algn="r"/>
              </a:tabLst>
              <a:defRPr sz="2400">
                <a:solidFill>
                  <a:schemeClr val="tx1"/>
                </a:solidFill>
                <a:latin typeface="Times New Roman" pitchFamily="18" charset="0"/>
              </a:defRPr>
            </a:lvl4pPr>
            <a:lvl5pPr>
              <a:tabLst>
                <a:tab pos="800100" algn="r"/>
              </a:tabLst>
              <a:defRPr sz="2400">
                <a:solidFill>
                  <a:schemeClr val="tx1"/>
                </a:solidFill>
                <a:latin typeface="Times New Roman" pitchFamily="18" charset="0"/>
              </a:defRPr>
            </a:lvl5pPr>
            <a:lvl6pPr eaLnBrk="0" fontAlgn="base" hangingPunct="0">
              <a:spcBef>
                <a:spcPct val="0"/>
              </a:spcBef>
              <a:spcAft>
                <a:spcPct val="0"/>
              </a:spcAft>
              <a:tabLst>
                <a:tab pos="800100" algn="r"/>
              </a:tabLst>
              <a:defRPr sz="2400">
                <a:solidFill>
                  <a:schemeClr val="tx1"/>
                </a:solidFill>
                <a:latin typeface="Times New Roman" pitchFamily="18" charset="0"/>
              </a:defRPr>
            </a:lvl6pPr>
            <a:lvl7pPr eaLnBrk="0" fontAlgn="base" hangingPunct="0">
              <a:spcBef>
                <a:spcPct val="0"/>
              </a:spcBef>
              <a:spcAft>
                <a:spcPct val="0"/>
              </a:spcAft>
              <a:tabLst>
                <a:tab pos="800100" algn="r"/>
              </a:tabLst>
              <a:defRPr sz="2400">
                <a:solidFill>
                  <a:schemeClr val="tx1"/>
                </a:solidFill>
                <a:latin typeface="Times New Roman" pitchFamily="18" charset="0"/>
              </a:defRPr>
            </a:lvl7pPr>
            <a:lvl8pPr eaLnBrk="0" fontAlgn="base" hangingPunct="0">
              <a:spcBef>
                <a:spcPct val="0"/>
              </a:spcBef>
              <a:spcAft>
                <a:spcPct val="0"/>
              </a:spcAft>
              <a:tabLst>
                <a:tab pos="800100" algn="r"/>
              </a:tabLst>
              <a:defRPr sz="2400">
                <a:solidFill>
                  <a:schemeClr val="tx1"/>
                </a:solidFill>
                <a:latin typeface="Times New Roman" pitchFamily="18" charset="0"/>
              </a:defRPr>
            </a:lvl8pPr>
            <a:lvl9pPr eaLnBrk="0" fontAlgn="base" hangingPunct="0">
              <a:spcBef>
                <a:spcPct val="0"/>
              </a:spcBef>
              <a:spcAft>
                <a:spcPct val="0"/>
              </a:spcAft>
              <a:tabLst>
                <a:tab pos="80010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0.12</a:t>
            </a:r>
          </a:p>
        </p:txBody>
      </p:sp>
      <p:sp>
        <p:nvSpPr>
          <p:cNvPr id="1137695" name="Text Box 31"/>
          <p:cNvSpPr txBox="1">
            <a:spLocks noChangeArrowheads="1"/>
          </p:cNvSpPr>
          <p:nvPr/>
        </p:nvSpPr>
        <p:spPr bwMode="auto">
          <a:xfrm>
            <a:off x="4267200" y="442277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1,200</a:t>
            </a:r>
          </a:p>
        </p:txBody>
      </p:sp>
      <p:sp>
        <p:nvSpPr>
          <p:cNvPr id="1137696" name="Text Box 32"/>
          <p:cNvSpPr txBox="1">
            <a:spLocks noChangeArrowheads="1"/>
          </p:cNvSpPr>
          <p:nvPr/>
        </p:nvSpPr>
        <p:spPr bwMode="auto">
          <a:xfrm>
            <a:off x="6019800" y="442277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12,000</a:t>
            </a:r>
          </a:p>
        </p:txBody>
      </p:sp>
      <p:sp>
        <p:nvSpPr>
          <p:cNvPr id="1137697" name="Text Box 33"/>
          <p:cNvSpPr txBox="1">
            <a:spLocks noChangeArrowheads="1"/>
          </p:cNvSpPr>
          <p:nvPr/>
        </p:nvSpPr>
        <p:spPr bwMode="auto">
          <a:xfrm>
            <a:off x="7543800" y="44227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1,000</a:t>
            </a:r>
          </a:p>
        </p:txBody>
      </p:sp>
      <p:sp>
        <p:nvSpPr>
          <p:cNvPr id="1137698" name="Text Box 34"/>
          <p:cNvSpPr txBox="1">
            <a:spLocks noChangeArrowheads="1"/>
          </p:cNvSpPr>
          <p:nvPr/>
        </p:nvSpPr>
        <p:spPr bwMode="auto">
          <a:xfrm>
            <a:off x="609600" y="5181600"/>
            <a:ext cx="77724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888038" algn="r"/>
                <a:tab pos="7426325" algn="r"/>
              </a:tabLst>
              <a:defRPr sz="2400">
                <a:solidFill>
                  <a:schemeClr val="tx1"/>
                </a:solidFill>
                <a:latin typeface="Times New Roman" pitchFamily="18" charset="0"/>
              </a:defRPr>
            </a:lvl1pPr>
            <a:lvl2pPr marL="1544638">
              <a:tabLst>
                <a:tab pos="5888038" algn="r"/>
                <a:tab pos="7426325" algn="r"/>
              </a:tabLst>
              <a:defRPr sz="2400">
                <a:solidFill>
                  <a:schemeClr val="tx1"/>
                </a:solidFill>
                <a:latin typeface="Times New Roman" pitchFamily="18" charset="0"/>
              </a:defRPr>
            </a:lvl2pPr>
            <a:lvl3pPr marL="1658938">
              <a:tabLst>
                <a:tab pos="5888038" algn="r"/>
                <a:tab pos="7426325" algn="r"/>
              </a:tabLst>
              <a:defRPr sz="2400">
                <a:solidFill>
                  <a:schemeClr val="tx1"/>
                </a:solidFill>
                <a:latin typeface="Times New Roman" pitchFamily="18" charset="0"/>
              </a:defRPr>
            </a:lvl3pPr>
            <a:lvl4pPr marL="1773238">
              <a:tabLst>
                <a:tab pos="5888038" algn="r"/>
                <a:tab pos="7426325" algn="r"/>
              </a:tabLst>
              <a:defRPr sz="2400">
                <a:solidFill>
                  <a:schemeClr val="tx1"/>
                </a:solidFill>
                <a:latin typeface="Times New Roman" pitchFamily="18" charset="0"/>
              </a:defRPr>
            </a:lvl4pPr>
            <a:lvl5pPr marL="1887538">
              <a:tabLst>
                <a:tab pos="5888038" algn="r"/>
                <a:tab pos="7426325" algn="r"/>
              </a:tabLst>
              <a:defRPr sz="2400">
                <a:solidFill>
                  <a:schemeClr val="tx1"/>
                </a:solidFill>
                <a:latin typeface="Times New Roman" pitchFamily="18" charset="0"/>
              </a:defRPr>
            </a:lvl5pPr>
            <a:lvl6pPr marL="2344738" eaLnBrk="0" fontAlgn="base" hangingPunct="0">
              <a:spcBef>
                <a:spcPct val="0"/>
              </a:spcBef>
              <a:spcAft>
                <a:spcPct val="0"/>
              </a:spcAft>
              <a:tabLst>
                <a:tab pos="5888038" algn="r"/>
                <a:tab pos="7426325" algn="r"/>
              </a:tabLst>
              <a:defRPr sz="2400">
                <a:solidFill>
                  <a:schemeClr val="tx1"/>
                </a:solidFill>
                <a:latin typeface="Times New Roman" pitchFamily="18" charset="0"/>
              </a:defRPr>
            </a:lvl6pPr>
            <a:lvl7pPr marL="2801938" eaLnBrk="0" fontAlgn="base" hangingPunct="0">
              <a:spcBef>
                <a:spcPct val="0"/>
              </a:spcBef>
              <a:spcAft>
                <a:spcPct val="0"/>
              </a:spcAft>
              <a:tabLst>
                <a:tab pos="5888038" algn="r"/>
                <a:tab pos="7426325" algn="r"/>
              </a:tabLst>
              <a:defRPr sz="2400">
                <a:solidFill>
                  <a:schemeClr val="tx1"/>
                </a:solidFill>
                <a:latin typeface="Times New Roman" pitchFamily="18" charset="0"/>
              </a:defRPr>
            </a:lvl7pPr>
            <a:lvl8pPr marL="3259138" eaLnBrk="0" fontAlgn="base" hangingPunct="0">
              <a:spcBef>
                <a:spcPct val="0"/>
              </a:spcBef>
              <a:spcAft>
                <a:spcPct val="0"/>
              </a:spcAft>
              <a:tabLst>
                <a:tab pos="5888038" algn="r"/>
                <a:tab pos="7426325" algn="r"/>
              </a:tabLst>
              <a:defRPr sz="2400">
                <a:solidFill>
                  <a:schemeClr val="tx1"/>
                </a:solidFill>
                <a:latin typeface="Times New Roman" pitchFamily="18" charset="0"/>
              </a:defRPr>
            </a:lvl8pPr>
            <a:lvl9pPr marL="3716338" eaLnBrk="0" fontAlgn="base" hangingPunct="0">
              <a:spcBef>
                <a:spcPct val="0"/>
              </a:spcBef>
              <a:spcAft>
                <a:spcPct val="0"/>
              </a:spcAft>
              <a:tabLst>
                <a:tab pos="5888038" algn="r"/>
                <a:tab pos="7426325" algn="r"/>
              </a:tabLst>
              <a:defRPr sz="2400">
                <a:solidFill>
                  <a:schemeClr val="tx1"/>
                </a:solidFill>
                <a:latin typeface="Times New Roman" pitchFamily="18" charset="0"/>
              </a:defRPr>
            </a:lvl9pPr>
          </a:lstStyle>
          <a:p>
            <a:pPr>
              <a:spcBef>
                <a:spcPct val="5000"/>
              </a:spcBef>
              <a:spcAft>
                <a:spcPct val="20000"/>
              </a:spcAft>
              <a:buClrTx/>
              <a:buSzPct val="80000"/>
              <a:buFontTx/>
              <a:buNone/>
            </a:pPr>
            <a:r>
              <a:rPr lang="en-US" altLang="en-US" sz="2000" dirty="0">
                <a:latin typeface="Liberation Sans" panose="020B0604020202020204" pitchFamily="34" charset="0"/>
              </a:rPr>
              <a:t>           Depreciation </a:t>
            </a:r>
            <a:r>
              <a:rPr lang="en-US" altLang="en-US" sz="2000" dirty="0" smtClean="0">
                <a:latin typeface="Liberation Sans" panose="020B0604020202020204" pitchFamily="34" charset="0"/>
              </a:rPr>
              <a:t>Expense </a:t>
            </a:r>
            <a:r>
              <a:rPr lang="en-US" altLang="en-US" sz="2000" dirty="0">
                <a:latin typeface="Liberation Sans" panose="020B0604020202020204" pitchFamily="34" charset="0"/>
              </a:rPr>
              <a:t>	1,800</a:t>
            </a:r>
          </a:p>
          <a:p>
            <a:pPr>
              <a:spcBef>
                <a:spcPct val="15000"/>
              </a:spcBef>
              <a:spcAft>
                <a:spcPct val="20000"/>
              </a:spcAft>
              <a:buClrTx/>
              <a:buSzPct val="80000"/>
              <a:buFontTx/>
              <a:buNone/>
            </a:pPr>
            <a:r>
              <a:rPr lang="en-US" altLang="en-US" sz="2000" dirty="0">
                <a:latin typeface="Liberation Sans" panose="020B0604020202020204" pitchFamily="34" charset="0"/>
              </a:rPr>
              <a:t>	          Accumulated </a:t>
            </a:r>
            <a:r>
              <a:rPr lang="en-US" altLang="en-US" sz="2000" dirty="0" smtClean="0">
                <a:latin typeface="Liberation Sans" panose="020B0604020202020204" pitchFamily="34" charset="0"/>
              </a:rPr>
              <a:t>Depreciation</a:t>
            </a:r>
            <a:r>
              <a:rPr lang="en-US" altLang="en-US" sz="2000" dirty="0">
                <a:latin typeface="Liberation Sans" panose="020B0604020202020204" pitchFamily="34" charset="0"/>
              </a:rPr>
              <a:t>		 1,800</a:t>
            </a:r>
          </a:p>
        </p:txBody>
      </p:sp>
      <p:sp>
        <p:nvSpPr>
          <p:cNvPr id="1137699" name="Text Box 35"/>
          <p:cNvSpPr txBox="1">
            <a:spLocks noChangeArrowheads="1"/>
          </p:cNvSpPr>
          <p:nvPr/>
        </p:nvSpPr>
        <p:spPr bwMode="auto">
          <a:xfrm>
            <a:off x="381000" y="5181600"/>
            <a:ext cx="1447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buClrTx/>
              <a:buSzTx/>
              <a:buFontTx/>
              <a:buNone/>
            </a:pPr>
            <a:r>
              <a:rPr lang="en-US" altLang="en-US" sz="1800" dirty="0" smtClean="0">
                <a:solidFill>
                  <a:srgbClr val="CC0000"/>
                </a:solidFill>
                <a:latin typeface="Liberation Sans" panose="020B0604020202020204" pitchFamily="34" charset="0"/>
              </a:rPr>
              <a:t>2017</a:t>
            </a:r>
          </a:p>
          <a:p>
            <a:pPr algn="ctr">
              <a:spcBef>
                <a:spcPts val="0"/>
              </a:spcBef>
              <a:buClrTx/>
              <a:buSzTx/>
              <a:buFontTx/>
              <a:buNone/>
            </a:pPr>
            <a:r>
              <a:rPr lang="en-US" altLang="en-US" sz="1800" dirty="0" smtClean="0">
                <a:solidFill>
                  <a:srgbClr val="CC0000"/>
                </a:solidFill>
                <a:latin typeface="Liberation Sans" panose="020B0604020202020204" pitchFamily="34" charset="0"/>
              </a:rPr>
              <a:t>Journal </a:t>
            </a:r>
            <a:r>
              <a:rPr lang="en-US" altLang="en-US" sz="1800" dirty="0">
                <a:solidFill>
                  <a:srgbClr val="CC0000"/>
                </a:solidFill>
                <a:latin typeface="Liberation Sans" panose="020B0604020202020204" pitchFamily="34" charset="0"/>
              </a:rPr>
              <a:t>Entry</a:t>
            </a:r>
          </a:p>
        </p:txBody>
      </p:sp>
      <p:sp>
        <p:nvSpPr>
          <p:cNvPr id="1137700" name="Line 36"/>
          <p:cNvSpPr>
            <a:spLocks noChangeShapeType="1"/>
          </p:cNvSpPr>
          <p:nvPr/>
        </p:nvSpPr>
        <p:spPr bwMode="auto">
          <a:xfrm>
            <a:off x="381000" y="4953000"/>
            <a:ext cx="86106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37701" name="Text Box 37"/>
          <p:cNvSpPr txBox="1">
            <a:spLocks noChangeArrowheads="1"/>
          </p:cNvSpPr>
          <p:nvPr/>
        </p:nvSpPr>
        <p:spPr bwMode="auto">
          <a:xfrm>
            <a:off x="6858000" y="1258669"/>
            <a:ext cx="220980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ts val="0"/>
              </a:spcBef>
              <a:defRPr sz="1200">
                <a:latin typeface="Liberation Sans" panose="020B0604020202020204" pitchFamily="34" charset="0"/>
              </a:defRPr>
            </a:lvl1pPr>
          </a:lstStyle>
          <a:p>
            <a:r>
              <a:rPr lang="en-US" dirty="0"/>
              <a:t>Illustration 9-11</a:t>
            </a:r>
          </a:p>
          <a:p>
            <a:r>
              <a:rPr lang="en-US" b="0" dirty="0"/>
              <a:t>Units-of-activity depreciation</a:t>
            </a:r>
          </a:p>
          <a:p>
            <a:r>
              <a:rPr lang="en-US" b="0" dirty="0"/>
              <a:t>schedule</a:t>
            </a:r>
            <a:endParaRPr lang="en-US" altLang="en-US" b="0" dirty="0"/>
          </a:p>
        </p:txBody>
      </p:sp>
      <p:sp>
        <p:nvSpPr>
          <p:cNvPr id="42"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 name="Rectangle 44"/>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smtClean="0">
                <a:latin typeface="Liberation Sans" panose="020B0604020202020204" pitchFamily="34" charset="0"/>
              </a:rPr>
              <a:t>UNITS-OF-ACTIVITY METHOD</a:t>
            </a:r>
            <a:endParaRPr lang="en-US" altLang="en-US" sz="3200" dirty="0">
              <a:latin typeface="Liberation Sans" panose="020B0604020202020204" pitchFamily="34" charset="0"/>
            </a:endParaRPr>
          </a:p>
        </p:txBody>
      </p:sp>
      <p:sp>
        <p:nvSpPr>
          <p:cNvPr id="4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7669"/>
                                        </p:tgtEl>
                                        <p:attrNameLst>
                                          <p:attrName>style.visibility</p:attrName>
                                        </p:attrNameLst>
                                      </p:cBhvr>
                                      <p:to>
                                        <p:strVal val="visible"/>
                                      </p:to>
                                    </p:set>
                                    <p:animEffect transition="in" filter="wipe(left)">
                                      <p:cBhvr>
                                        <p:cTn id="7" dur="500"/>
                                        <p:tgtEl>
                                          <p:spTgt spid="1137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7670"/>
                                        </p:tgtEl>
                                        <p:attrNameLst>
                                          <p:attrName>style.visibility</p:attrName>
                                        </p:attrNameLst>
                                      </p:cBhvr>
                                      <p:to>
                                        <p:strVal val="visible"/>
                                      </p:to>
                                    </p:set>
                                    <p:animEffect transition="in" filter="wipe(left)">
                                      <p:cBhvr>
                                        <p:cTn id="12" dur="500"/>
                                        <p:tgtEl>
                                          <p:spTgt spid="1137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7671"/>
                                        </p:tgtEl>
                                        <p:attrNameLst>
                                          <p:attrName>style.visibility</p:attrName>
                                        </p:attrNameLst>
                                      </p:cBhvr>
                                      <p:to>
                                        <p:strVal val="visible"/>
                                      </p:to>
                                    </p:set>
                                    <p:animEffect transition="in" filter="wipe(left)">
                                      <p:cBhvr>
                                        <p:cTn id="17" dur="500"/>
                                        <p:tgtEl>
                                          <p:spTgt spid="11376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7672"/>
                                        </p:tgtEl>
                                        <p:attrNameLst>
                                          <p:attrName>style.visibility</p:attrName>
                                        </p:attrNameLst>
                                      </p:cBhvr>
                                      <p:to>
                                        <p:strVal val="visible"/>
                                      </p:to>
                                    </p:set>
                                    <p:animEffect transition="in" filter="wipe(left)">
                                      <p:cBhvr>
                                        <p:cTn id="22" dur="500"/>
                                        <p:tgtEl>
                                          <p:spTgt spid="11376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7673"/>
                                        </p:tgtEl>
                                        <p:attrNameLst>
                                          <p:attrName>style.visibility</p:attrName>
                                        </p:attrNameLst>
                                      </p:cBhvr>
                                      <p:to>
                                        <p:strVal val="visible"/>
                                      </p:to>
                                    </p:set>
                                    <p:animEffect transition="in" filter="wipe(left)">
                                      <p:cBhvr>
                                        <p:cTn id="27" dur="500"/>
                                        <p:tgtEl>
                                          <p:spTgt spid="11376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7698"/>
                                        </p:tgtEl>
                                        <p:attrNameLst>
                                          <p:attrName>style.visibility</p:attrName>
                                        </p:attrNameLst>
                                      </p:cBhvr>
                                      <p:to>
                                        <p:strVal val="visible"/>
                                      </p:to>
                                    </p:set>
                                    <p:animEffect transition="in" filter="wipe(left)">
                                      <p:cBhvr>
                                        <p:cTn id="32" dur="500"/>
                                        <p:tgtEl>
                                          <p:spTgt spid="11376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37675"/>
                                        </p:tgtEl>
                                        <p:attrNameLst>
                                          <p:attrName>style.visibility</p:attrName>
                                        </p:attrNameLst>
                                      </p:cBhvr>
                                      <p:to>
                                        <p:strVal val="visible"/>
                                      </p:to>
                                    </p:set>
                                    <p:animEffect transition="in" filter="wipe(left)">
                                      <p:cBhvr>
                                        <p:cTn id="37" dur="500"/>
                                        <p:tgtEl>
                                          <p:spTgt spid="11376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7676"/>
                                        </p:tgtEl>
                                        <p:attrNameLst>
                                          <p:attrName>style.visibility</p:attrName>
                                        </p:attrNameLst>
                                      </p:cBhvr>
                                      <p:to>
                                        <p:strVal val="visible"/>
                                      </p:to>
                                    </p:set>
                                    <p:animEffect transition="in" filter="wipe(left)">
                                      <p:cBhvr>
                                        <p:cTn id="42" dur="500"/>
                                        <p:tgtEl>
                                          <p:spTgt spid="11376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7677"/>
                                        </p:tgtEl>
                                        <p:attrNameLst>
                                          <p:attrName>style.visibility</p:attrName>
                                        </p:attrNameLst>
                                      </p:cBhvr>
                                      <p:to>
                                        <p:strVal val="visible"/>
                                      </p:to>
                                    </p:set>
                                    <p:animEffect transition="in" filter="wipe(left)">
                                      <p:cBhvr>
                                        <p:cTn id="47" dur="500"/>
                                        <p:tgtEl>
                                          <p:spTgt spid="11376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7678"/>
                                        </p:tgtEl>
                                        <p:attrNameLst>
                                          <p:attrName>style.visibility</p:attrName>
                                        </p:attrNameLst>
                                      </p:cBhvr>
                                      <p:to>
                                        <p:strVal val="visible"/>
                                      </p:to>
                                    </p:set>
                                    <p:animEffect transition="in" filter="wipe(left)">
                                      <p:cBhvr>
                                        <p:cTn id="52" dur="500"/>
                                        <p:tgtEl>
                                          <p:spTgt spid="11376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37679"/>
                                        </p:tgtEl>
                                        <p:attrNameLst>
                                          <p:attrName>style.visibility</p:attrName>
                                        </p:attrNameLst>
                                      </p:cBhvr>
                                      <p:to>
                                        <p:strVal val="visible"/>
                                      </p:to>
                                    </p:set>
                                    <p:animEffect transition="in" filter="wipe(left)">
                                      <p:cBhvr>
                                        <p:cTn id="57" dur="500"/>
                                        <p:tgtEl>
                                          <p:spTgt spid="113767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37681"/>
                                        </p:tgtEl>
                                        <p:attrNameLst>
                                          <p:attrName>style.visibility</p:attrName>
                                        </p:attrNameLst>
                                      </p:cBhvr>
                                      <p:to>
                                        <p:strVal val="visible"/>
                                      </p:to>
                                    </p:set>
                                    <p:animEffect transition="in" filter="wipe(left)">
                                      <p:cBhvr>
                                        <p:cTn id="62" dur="500"/>
                                        <p:tgtEl>
                                          <p:spTgt spid="11376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37682"/>
                                        </p:tgtEl>
                                        <p:attrNameLst>
                                          <p:attrName>style.visibility</p:attrName>
                                        </p:attrNameLst>
                                      </p:cBhvr>
                                      <p:to>
                                        <p:strVal val="visible"/>
                                      </p:to>
                                    </p:set>
                                    <p:animEffect transition="in" filter="wipe(left)">
                                      <p:cBhvr>
                                        <p:cTn id="67" dur="500"/>
                                        <p:tgtEl>
                                          <p:spTgt spid="113768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37683"/>
                                        </p:tgtEl>
                                        <p:attrNameLst>
                                          <p:attrName>style.visibility</p:attrName>
                                        </p:attrNameLst>
                                      </p:cBhvr>
                                      <p:to>
                                        <p:strVal val="visible"/>
                                      </p:to>
                                    </p:set>
                                    <p:animEffect transition="in" filter="wipe(left)">
                                      <p:cBhvr>
                                        <p:cTn id="72" dur="500"/>
                                        <p:tgtEl>
                                          <p:spTgt spid="113768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37684"/>
                                        </p:tgtEl>
                                        <p:attrNameLst>
                                          <p:attrName>style.visibility</p:attrName>
                                        </p:attrNameLst>
                                      </p:cBhvr>
                                      <p:to>
                                        <p:strVal val="visible"/>
                                      </p:to>
                                    </p:set>
                                    <p:animEffect transition="in" filter="wipe(left)">
                                      <p:cBhvr>
                                        <p:cTn id="77" dur="500"/>
                                        <p:tgtEl>
                                          <p:spTgt spid="113768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137685"/>
                                        </p:tgtEl>
                                        <p:attrNameLst>
                                          <p:attrName>style.visibility</p:attrName>
                                        </p:attrNameLst>
                                      </p:cBhvr>
                                      <p:to>
                                        <p:strVal val="visible"/>
                                      </p:to>
                                    </p:set>
                                    <p:animEffect transition="in" filter="wipe(left)">
                                      <p:cBhvr>
                                        <p:cTn id="82" dur="500"/>
                                        <p:tgtEl>
                                          <p:spTgt spid="113768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137687"/>
                                        </p:tgtEl>
                                        <p:attrNameLst>
                                          <p:attrName>style.visibility</p:attrName>
                                        </p:attrNameLst>
                                      </p:cBhvr>
                                      <p:to>
                                        <p:strVal val="visible"/>
                                      </p:to>
                                    </p:set>
                                    <p:animEffect transition="in" filter="wipe(left)">
                                      <p:cBhvr>
                                        <p:cTn id="87" dur="500"/>
                                        <p:tgtEl>
                                          <p:spTgt spid="113768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137688"/>
                                        </p:tgtEl>
                                        <p:attrNameLst>
                                          <p:attrName>style.visibility</p:attrName>
                                        </p:attrNameLst>
                                      </p:cBhvr>
                                      <p:to>
                                        <p:strVal val="visible"/>
                                      </p:to>
                                    </p:set>
                                    <p:animEffect transition="in" filter="wipe(left)">
                                      <p:cBhvr>
                                        <p:cTn id="92" dur="500"/>
                                        <p:tgtEl>
                                          <p:spTgt spid="113768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37689"/>
                                        </p:tgtEl>
                                        <p:attrNameLst>
                                          <p:attrName>style.visibility</p:attrName>
                                        </p:attrNameLst>
                                      </p:cBhvr>
                                      <p:to>
                                        <p:strVal val="visible"/>
                                      </p:to>
                                    </p:set>
                                    <p:animEffect transition="in" filter="wipe(left)">
                                      <p:cBhvr>
                                        <p:cTn id="97" dur="500"/>
                                        <p:tgtEl>
                                          <p:spTgt spid="113768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137690"/>
                                        </p:tgtEl>
                                        <p:attrNameLst>
                                          <p:attrName>style.visibility</p:attrName>
                                        </p:attrNameLst>
                                      </p:cBhvr>
                                      <p:to>
                                        <p:strVal val="visible"/>
                                      </p:to>
                                    </p:set>
                                    <p:animEffect transition="in" filter="wipe(left)">
                                      <p:cBhvr>
                                        <p:cTn id="102" dur="500"/>
                                        <p:tgtEl>
                                          <p:spTgt spid="113769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137691"/>
                                        </p:tgtEl>
                                        <p:attrNameLst>
                                          <p:attrName>style.visibility</p:attrName>
                                        </p:attrNameLst>
                                      </p:cBhvr>
                                      <p:to>
                                        <p:strVal val="visible"/>
                                      </p:to>
                                    </p:set>
                                    <p:animEffect transition="in" filter="wipe(left)">
                                      <p:cBhvr>
                                        <p:cTn id="107" dur="500"/>
                                        <p:tgtEl>
                                          <p:spTgt spid="113769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137693"/>
                                        </p:tgtEl>
                                        <p:attrNameLst>
                                          <p:attrName>style.visibility</p:attrName>
                                        </p:attrNameLst>
                                      </p:cBhvr>
                                      <p:to>
                                        <p:strVal val="visible"/>
                                      </p:to>
                                    </p:set>
                                    <p:animEffect transition="in" filter="wipe(left)">
                                      <p:cBhvr>
                                        <p:cTn id="112" dur="500"/>
                                        <p:tgtEl>
                                          <p:spTgt spid="113769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137694"/>
                                        </p:tgtEl>
                                        <p:attrNameLst>
                                          <p:attrName>style.visibility</p:attrName>
                                        </p:attrNameLst>
                                      </p:cBhvr>
                                      <p:to>
                                        <p:strVal val="visible"/>
                                      </p:to>
                                    </p:set>
                                    <p:animEffect transition="in" filter="wipe(left)">
                                      <p:cBhvr>
                                        <p:cTn id="117" dur="500"/>
                                        <p:tgtEl>
                                          <p:spTgt spid="1137694"/>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137695"/>
                                        </p:tgtEl>
                                        <p:attrNameLst>
                                          <p:attrName>style.visibility</p:attrName>
                                        </p:attrNameLst>
                                      </p:cBhvr>
                                      <p:to>
                                        <p:strVal val="visible"/>
                                      </p:to>
                                    </p:set>
                                    <p:animEffect transition="in" filter="wipe(left)">
                                      <p:cBhvr>
                                        <p:cTn id="122" dur="500"/>
                                        <p:tgtEl>
                                          <p:spTgt spid="113769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1137696"/>
                                        </p:tgtEl>
                                        <p:attrNameLst>
                                          <p:attrName>style.visibility</p:attrName>
                                        </p:attrNameLst>
                                      </p:cBhvr>
                                      <p:to>
                                        <p:strVal val="visible"/>
                                      </p:to>
                                    </p:set>
                                    <p:animEffect transition="in" filter="wipe(left)">
                                      <p:cBhvr>
                                        <p:cTn id="127" dur="500"/>
                                        <p:tgtEl>
                                          <p:spTgt spid="113769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137697"/>
                                        </p:tgtEl>
                                        <p:attrNameLst>
                                          <p:attrName>style.visibility</p:attrName>
                                        </p:attrNameLst>
                                      </p:cBhvr>
                                      <p:to>
                                        <p:strVal val="visible"/>
                                      </p:to>
                                    </p:set>
                                    <p:animEffect transition="in" filter="wipe(left)">
                                      <p:cBhvr>
                                        <p:cTn id="132" dur="500"/>
                                        <p:tgtEl>
                                          <p:spTgt spid="1137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69" grpId="0"/>
      <p:bldP spid="1137670" grpId="0"/>
      <p:bldP spid="1137671" grpId="0"/>
      <p:bldP spid="1137672" grpId="0"/>
      <p:bldP spid="1137673" grpId="0"/>
      <p:bldP spid="1137675" grpId="0"/>
      <p:bldP spid="1137676" grpId="0"/>
      <p:bldP spid="1137677" grpId="0"/>
      <p:bldP spid="1137678" grpId="0"/>
      <p:bldP spid="1137679" grpId="0"/>
      <p:bldP spid="1137681" grpId="0"/>
      <p:bldP spid="1137682" grpId="0"/>
      <p:bldP spid="1137683" grpId="0"/>
      <p:bldP spid="1137684" grpId="0"/>
      <p:bldP spid="1137685" grpId="0"/>
      <p:bldP spid="1137687" grpId="0"/>
      <p:bldP spid="1137688" grpId="0"/>
      <p:bldP spid="1137689" grpId="0"/>
      <p:bldP spid="1137690" grpId="0"/>
      <p:bldP spid="1137691" grpId="0"/>
      <p:bldP spid="1137693" grpId="0"/>
      <p:bldP spid="1137694" grpId="0"/>
      <p:bldP spid="1137695" grpId="0"/>
      <p:bldP spid="1137696" grpId="0"/>
      <p:bldP spid="1137697" grpId="0"/>
      <p:bldP spid="11376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49" name="Text Box 1037"/>
          <p:cNvSpPr txBox="1">
            <a:spLocks noChangeArrowheads="1"/>
          </p:cNvSpPr>
          <p:nvPr/>
        </p:nvSpPr>
        <p:spPr bwMode="auto">
          <a:xfrm>
            <a:off x="609600" y="1295400"/>
            <a:ext cx="8077200" cy="248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40000"/>
              </a:spcBef>
              <a:buClr>
                <a:srgbClr val="CC0000"/>
              </a:buClr>
              <a:buSzPct val="80000"/>
              <a:buFont typeface="Wingdings" pitchFamily="2" charset="2"/>
              <a:buChar char="u"/>
            </a:pPr>
            <a:r>
              <a:rPr lang="en-US" altLang="en-US" sz="2100" b="0" dirty="0">
                <a:latin typeface="Liberation Sans" panose="020B0604020202020204" pitchFamily="34" charset="0"/>
              </a:rPr>
              <a:t>Accelerated method.</a:t>
            </a:r>
          </a:p>
          <a:p>
            <a:pPr lvl="1">
              <a:lnSpc>
                <a:spcPct val="125000"/>
              </a:lnSpc>
              <a:spcBef>
                <a:spcPct val="40000"/>
              </a:spcBef>
              <a:buClr>
                <a:srgbClr val="CC0000"/>
              </a:buClr>
              <a:buSzPct val="80000"/>
              <a:buFont typeface="Wingdings" pitchFamily="2" charset="2"/>
              <a:buChar char="u"/>
            </a:pPr>
            <a:r>
              <a:rPr lang="en-US" altLang="en-US" sz="2100" b="0" dirty="0">
                <a:latin typeface="Liberation Sans" panose="020B0604020202020204" pitchFamily="34" charset="0"/>
              </a:rPr>
              <a:t>Decreasing annual depreciation expense over the asset’s useful life.</a:t>
            </a:r>
          </a:p>
          <a:p>
            <a:pPr lvl="1">
              <a:lnSpc>
                <a:spcPct val="125000"/>
              </a:lnSpc>
              <a:spcBef>
                <a:spcPct val="40000"/>
              </a:spcBef>
              <a:buClr>
                <a:srgbClr val="CC0000"/>
              </a:buClr>
              <a:buSzPct val="80000"/>
              <a:buFont typeface="Wingdings" pitchFamily="2" charset="2"/>
              <a:buChar char="u"/>
            </a:pPr>
            <a:r>
              <a:rPr lang="en-US" altLang="en-US" sz="2100" b="0" dirty="0">
                <a:latin typeface="Liberation Sans" panose="020B0604020202020204" pitchFamily="34" charset="0"/>
              </a:rPr>
              <a:t>Twice the straight-line rate with </a:t>
            </a:r>
            <a:r>
              <a:rPr lang="en-US" altLang="en-US" sz="2100" b="0" u="sng" dirty="0">
                <a:latin typeface="Liberation Sans" panose="020B0604020202020204" pitchFamily="34" charset="0"/>
              </a:rPr>
              <a:t>Double</a:t>
            </a:r>
            <a:r>
              <a:rPr lang="en-US" altLang="en-US" sz="2100" b="0" dirty="0">
                <a:latin typeface="Liberation Sans" panose="020B0604020202020204" pitchFamily="34" charset="0"/>
              </a:rPr>
              <a:t>-Declining-Balance.</a:t>
            </a:r>
          </a:p>
          <a:p>
            <a:pPr lvl="1">
              <a:lnSpc>
                <a:spcPct val="125000"/>
              </a:lnSpc>
              <a:spcBef>
                <a:spcPct val="40000"/>
              </a:spcBef>
              <a:buClr>
                <a:srgbClr val="CC0000"/>
              </a:buClr>
              <a:buSzPct val="80000"/>
              <a:buFont typeface="Wingdings" pitchFamily="2" charset="2"/>
              <a:buChar char="u"/>
            </a:pPr>
            <a:r>
              <a:rPr lang="en-US" altLang="en-US" sz="2100" b="0" dirty="0">
                <a:latin typeface="Liberation Sans" panose="020B0604020202020204" pitchFamily="34" charset="0"/>
              </a:rPr>
              <a:t>Rate applied to book value.</a:t>
            </a:r>
          </a:p>
        </p:txBody>
      </p:sp>
      <p:sp>
        <p:nvSpPr>
          <p:cNvPr id="859156" name="Rectangle 1044"/>
          <p:cNvSpPr>
            <a:spLocks noChangeArrowheads="1"/>
          </p:cNvSpPr>
          <p:nvPr/>
        </p:nvSpPr>
        <p:spPr bwMode="auto">
          <a:xfrm>
            <a:off x="5029200" y="5867400"/>
            <a:ext cx="152400" cy="228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0" name="Rectangle 9"/>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smtClean="0">
                <a:latin typeface="Liberation Sans" panose="020B0604020202020204" pitchFamily="34" charset="0"/>
              </a:rPr>
              <a:t>DECLINING-BALANCE METHOD</a:t>
            </a:r>
            <a:endParaRPr lang="en-US" altLang="en-US" sz="3200" dirty="0">
              <a:latin typeface="Liberation Sans" panose="020B0604020202020204" pitchFamily="34" charset="0"/>
            </a:endParaRPr>
          </a:p>
        </p:txBody>
      </p:sp>
      <p:sp>
        <p:nvSpPr>
          <p:cNvPr id="11"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859160" name="Picture 1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966585"/>
            <a:ext cx="8534400" cy="190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2" name="Rectangle 1"/>
          <p:cNvSpPr/>
          <p:nvPr/>
        </p:nvSpPr>
        <p:spPr>
          <a:xfrm>
            <a:off x="762000" y="5876583"/>
            <a:ext cx="45720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sz="1200" dirty="0">
                <a:latin typeface="Liberation Sans" panose="020B0604020202020204" pitchFamily="34" charset="0"/>
              </a:rPr>
              <a:t>Illustration 9-12</a:t>
            </a:r>
          </a:p>
          <a:p>
            <a:pPr>
              <a:spcBef>
                <a:spcPts val="0"/>
              </a:spcBef>
            </a:pPr>
            <a:r>
              <a:rPr lang="en-US" sz="1200" b="0" dirty="0">
                <a:latin typeface="Liberation Sans" panose="020B0604020202020204" pitchFamily="34" charset="0"/>
              </a:rPr>
              <a:t>Formula for </a:t>
            </a:r>
            <a:r>
              <a:rPr lang="en-US" sz="1200" b="0" dirty="0" smtClean="0">
                <a:latin typeface="Liberation Sans" panose="020B0604020202020204" pitchFamily="34" charset="0"/>
              </a:rPr>
              <a:t>declining-balance method</a:t>
            </a:r>
            <a:endParaRPr lang="en-US" sz="1200" b="0"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2994" name="Object 2"/>
          <p:cNvGraphicFramePr>
            <a:graphicFrameLocks noChangeAspect="1"/>
          </p:cNvGraphicFramePr>
          <p:nvPr>
            <p:extLst>
              <p:ext uri="{D42A27DB-BD31-4B8C-83A1-F6EECF244321}">
                <p14:modId xmlns:p14="http://schemas.microsoft.com/office/powerpoint/2010/main" val="1330287725"/>
              </p:ext>
            </p:extLst>
          </p:nvPr>
        </p:nvGraphicFramePr>
        <p:xfrm>
          <a:off x="304800" y="1779588"/>
          <a:ext cx="8582025" cy="3497262"/>
        </p:xfrm>
        <a:graphic>
          <a:graphicData uri="http://schemas.openxmlformats.org/presentationml/2006/ole">
            <mc:AlternateContent xmlns:mc="http://schemas.openxmlformats.org/markup-compatibility/2006">
              <mc:Choice xmlns:v="urn:schemas-microsoft-com:vml" Requires="v">
                <p:oleObj spid="_x0000_s862422" name="Worksheet" r:id="rId4" imgW="4962704" imgH="2009835" progId="Excel.Sheet.8">
                  <p:embed/>
                </p:oleObj>
              </mc:Choice>
              <mc:Fallback>
                <p:oleObj name="Worksheet" r:id="rId4" imgW="4962704" imgH="200983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79588"/>
                        <a:ext cx="8582025" cy="3497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2999" name="Text Box 7"/>
          <p:cNvSpPr txBox="1">
            <a:spLocks noChangeArrowheads="1"/>
          </p:cNvSpPr>
          <p:nvPr/>
        </p:nvSpPr>
        <p:spPr bwMode="auto">
          <a:xfrm>
            <a:off x="609600" y="1299399"/>
            <a:ext cx="2743200" cy="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ClrTx/>
              <a:buSzPct val="80000"/>
              <a:buFontTx/>
              <a:buNone/>
            </a:pPr>
            <a:r>
              <a:rPr lang="en-US" altLang="en-US" dirty="0" smtClean="0">
                <a:latin typeface="Liberation Sans" panose="020B0604020202020204" pitchFamily="34" charset="0"/>
              </a:rPr>
              <a:t>Illustration:</a:t>
            </a:r>
            <a:endParaRPr lang="en-US" altLang="en-US" dirty="0">
              <a:latin typeface="Liberation Sans" panose="020B0604020202020204" pitchFamily="34" charset="0"/>
            </a:endParaRPr>
          </a:p>
        </p:txBody>
      </p:sp>
      <p:sp>
        <p:nvSpPr>
          <p:cNvPr id="862235" name="Text Box 27"/>
          <p:cNvSpPr txBox="1">
            <a:spLocks noChangeArrowheads="1"/>
          </p:cNvSpPr>
          <p:nvPr/>
        </p:nvSpPr>
        <p:spPr bwMode="auto">
          <a:xfrm>
            <a:off x="381000" y="287337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2017</a:t>
            </a:r>
            <a:endParaRPr lang="en-US" altLang="en-US" sz="2000" dirty="0">
              <a:latin typeface="Liberation Sans" panose="020B0604020202020204" pitchFamily="34" charset="0"/>
            </a:endParaRPr>
          </a:p>
        </p:txBody>
      </p:sp>
      <p:sp>
        <p:nvSpPr>
          <p:cNvPr id="862236" name="Text Box 28"/>
          <p:cNvSpPr txBox="1">
            <a:spLocks noChangeArrowheads="1"/>
          </p:cNvSpPr>
          <p:nvPr/>
        </p:nvSpPr>
        <p:spPr bwMode="auto">
          <a:xfrm>
            <a:off x="1371600" y="28733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cs typeface="Arial" charset="0"/>
              </a:rPr>
              <a:t>€ </a:t>
            </a:r>
            <a:r>
              <a:rPr lang="en-US" altLang="en-US" sz="2000" dirty="0">
                <a:latin typeface="Liberation Sans" panose="020B0604020202020204" pitchFamily="34" charset="0"/>
              </a:rPr>
              <a:t>13,000</a:t>
            </a:r>
          </a:p>
        </p:txBody>
      </p:sp>
      <p:sp>
        <p:nvSpPr>
          <p:cNvPr id="862237" name="Text Box 29"/>
          <p:cNvSpPr txBox="1">
            <a:spLocks noChangeArrowheads="1"/>
          </p:cNvSpPr>
          <p:nvPr/>
        </p:nvSpPr>
        <p:spPr bwMode="auto">
          <a:xfrm>
            <a:off x="3048000" y="287337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40%</a:t>
            </a:r>
          </a:p>
        </p:txBody>
      </p:sp>
      <p:sp>
        <p:nvSpPr>
          <p:cNvPr id="862238" name="Text Box 30"/>
          <p:cNvSpPr txBox="1">
            <a:spLocks noChangeArrowheads="1"/>
          </p:cNvSpPr>
          <p:nvPr/>
        </p:nvSpPr>
        <p:spPr bwMode="auto">
          <a:xfrm>
            <a:off x="4191000" y="287337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cs typeface="Arial" charset="0"/>
              </a:rPr>
              <a:t>€ </a:t>
            </a:r>
            <a:r>
              <a:rPr lang="en-US" altLang="en-US" sz="2000" dirty="0">
                <a:solidFill>
                  <a:srgbClr val="CC0000"/>
                </a:solidFill>
                <a:latin typeface="Liberation Sans" panose="020B0604020202020204" pitchFamily="34" charset="0"/>
              </a:rPr>
              <a:t>5,200</a:t>
            </a:r>
          </a:p>
        </p:txBody>
      </p:sp>
      <p:sp>
        <p:nvSpPr>
          <p:cNvPr id="862239" name="Text Box 31"/>
          <p:cNvSpPr txBox="1">
            <a:spLocks noChangeArrowheads="1"/>
          </p:cNvSpPr>
          <p:nvPr/>
        </p:nvSpPr>
        <p:spPr bwMode="auto">
          <a:xfrm>
            <a:off x="5943600" y="287337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cs typeface="Arial" charset="0"/>
              </a:rPr>
              <a:t>€ </a:t>
            </a:r>
            <a:r>
              <a:rPr lang="en-US" altLang="en-US" sz="2000" dirty="0">
                <a:latin typeface="Liberation Sans" panose="020B0604020202020204" pitchFamily="34" charset="0"/>
              </a:rPr>
              <a:t>5,200</a:t>
            </a:r>
          </a:p>
        </p:txBody>
      </p:sp>
      <p:sp>
        <p:nvSpPr>
          <p:cNvPr id="862240" name="Text Box 32"/>
          <p:cNvSpPr txBox="1">
            <a:spLocks noChangeArrowheads="1"/>
          </p:cNvSpPr>
          <p:nvPr/>
        </p:nvSpPr>
        <p:spPr bwMode="auto">
          <a:xfrm>
            <a:off x="7391400" y="287337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 7,800</a:t>
            </a:r>
          </a:p>
        </p:txBody>
      </p:sp>
      <p:sp>
        <p:nvSpPr>
          <p:cNvPr id="862241" name="Text Box 33"/>
          <p:cNvSpPr txBox="1">
            <a:spLocks noChangeArrowheads="1"/>
          </p:cNvSpPr>
          <p:nvPr/>
        </p:nvSpPr>
        <p:spPr bwMode="auto">
          <a:xfrm>
            <a:off x="381000" y="328295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2018</a:t>
            </a:r>
            <a:endParaRPr lang="en-US" altLang="en-US" sz="2000" dirty="0">
              <a:latin typeface="Liberation Sans" panose="020B0604020202020204" pitchFamily="34" charset="0"/>
            </a:endParaRPr>
          </a:p>
        </p:txBody>
      </p:sp>
      <p:sp>
        <p:nvSpPr>
          <p:cNvPr id="862242" name="Text Box 34"/>
          <p:cNvSpPr txBox="1">
            <a:spLocks noChangeArrowheads="1"/>
          </p:cNvSpPr>
          <p:nvPr/>
        </p:nvSpPr>
        <p:spPr bwMode="auto">
          <a:xfrm>
            <a:off x="1600200" y="328295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7,800</a:t>
            </a:r>
          </a:p>
        </p:txBody>
      </p:sp>
      <p:sp>
        <p:nvSpPr>
          <p:cNvPr id="862243" name="Text Box 35"/>
          <p:cNvSpPr txBox="1">
            <a:spLocks noChangeArrowheads="1"/>
          </p:cNvSpPr>
          <p:nvPr/>
        </p:nvSpPr>
        <p:spPr bwMode="auto">
          <a:xfrm>
            <a:off x="3048000" y="328295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28650" algn="r"/>
              </a:tabLst>
              <a:defRPr sz="2400">
                <a:solidFill>
                  <a:schemeClr val="tx1"/>
                </a:solidFill>
                <a:latin typeface="Times New Roman" pitchFamily="18" charset="0"/>
              </a:defRPr>
            </a:lvl1pPr>
            <a:lvl2pPr>
              <a:tabLst>
                <a:tab pos="628650" algn="r"/>
              </a:tabLst>
              <a:defRPr sz="2400">
                <a:solidFill>
                  <a:schemeClr val="tx1"/>
                </a:solidFill>
                <a:latin typeface="Times New Roman" pitchFamily="18" charset="0"/>
              </a:defRPr>
            </a:lvl2pPr>
            <a:lvl3pPr>
              <a:tabLst>
                <a:tab pos="628650" algn="r"/>
              </a:tabLst>
              <a:defRPr sz="2400">
                <a:solidFill>
                  <a:schemeClr val="tx1"/>
                </a:solidFill>
                <a:latin typeface="Times New Roman" pitchFamily="18" charset="0"/>
              </a:defRPr>
            </a:lvl3pPr>
            <a:lvl4pPr>
              <a:tabLst>
                <a:tab pos="628650" algn="r"/>
              </a:tabLst>
              <a:defRPr sz="2400">
                <a:solidFill>
                  <a:schemeClr val="tx1"/>
                </a:solidFill>
                <a:latin typeface="Times New Roman" pitchFamily="18" charset="0"/>
              </a:defRPr>
            </a:lvl4pPr>
            <a:lvl5pPr>
              <a:tabLst>
                <a:tab pos="628650" algn="r"/>
              </a:tabLst>
              <a:defRPr sz="2400">
                <a:solidFill>
                  <a:schemeClr val="tx1"/>
                </a:solidFill>
                <a:latin typeface="Times New Roman" pitchFamily="18" charset="0"/>
              </a:defRPr>
            </a:lvl5pPr>
            <a:lvl6pPr eaLnBrk="0" fontAlgn="base" hangingPunct="0">
              <a:spcBef>
                <a:spcPct val="0"/>
              </a:spcBef>
              <a:spcAft>
                <a:spcPct val="0"/>
              </a:spcAft>
              <a:tabLst>
                <a:tab pos="628650" algn="r"/>
              </a:tabLst>
              <a:defRPr sz="2400">
                <a:solidFill>
                  <a:schemeClr val="tx1"/>
                </a:solidFill>
                <a:latin typeface="Times New Roman" pitchFamily="18" charset="0"/>
              </a:defRPr>
            </a:lvl6pPr>
            <a:lvl7pPr eaLnBrk="0" fontAlgn="base" hangingPunct="0">
              <a:spcBef>
                <a:spcPct val="0"/>
              </a:spcBef>
              <a:spcAft>
                <a:spcPct val="0"/>
              </a:spcAft>
              <a:tabLst>
                <a:tab pos="628650" algn="r"/>
              </a:tabLst>
              <a:defRPr sz="2400">
                <a:solidFill>
                  <a:schemeClr val="tx1"/>
                </a:solidFill>
                <a:latin typeface="Times New Roman" pitchFamily="18" charset="0"/>
              </a:defRPr>
            </a:lvl7pPr>
            <a:lvl8pPr eaLnBrk="0" fontAlgn="base" hangingPunct="0">
              <a:spcBef>
                <a:spcPct val="0"/>
              </a:spcBef>
              <a:spcAft>
                <a:spcPct val="0"/>
              </a:spcAft>
              <a:tabLst>
                <a:tab pos="628650" algn="r"/>
              </a:tabLst>
              <a:defRPr sz="2400">
                <a:solidFill>
                  <a:schemeClr val="tx1"/>
                </a:solidFill>
                <a:latin typeface="Times New Roman" pitchFamily="18" charset="0"/>
              </a:defRPr>
            </a:lvl8pPr>
            <a:lvl9pPr eaLnBrk="0" fontAlgn="base" hangingPunct="0">
              <a:spcBef>
                <a:spcPct val="0"/>
              </a:spcBef>
              <a:spcAft>
                <a:spcPct val="0"/>
              </a:spcAft>
              <a:tabLst>
                <a:tab pos="62865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40</a:t>
            </a:r>
          </a:p>
        </p:txBody>
      </p:sp>
      <p:sp>
        <p:nvSpPr>
          <p:cNvPr id="862244" name="Text Box 36"/>
          <p:cNvSpPr txBox="1">
            <a:spLocks noChangeArrowheads="1"/>
          </p:cNvSpPr>
          <p:nvPr/>
        </p:nvSpPr>
        <p:spPr bwMode="auto">
          <a:xfrm>
            <a:off x="4191000" y="328295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3,120</a:t>
            </a:r>
          </a:p>
        </p:txBody>
      </p:sp>
      <p:sp>
        <p:nvSpPr>
          <p:cNvPr id="862245" name="Text Box 37"/>
          <p:cNvSpPr txBox="1">
            <a:spLocks noChangeArrowheads="1"/>
          </p:cNvSpPr>
          <p:nvPr/>
        </p:nvSpPr>
        <p:spPr bwMode="auto">
          <a:xfrm>
            <a:off x="5943600" y="328295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8,320</a:t>
            </a:r>
          </a:p>
        </p:txBody>
      </p:sp>
      <p:sp>
        <p:nvSpPr>
          <p:cNvPr id="862246" name="Text Box 38"/>
          <p:cNvSpPr txBox="1">
            <a:spLocks noChangeArrowheads="1"/>
          </p:cNvSpPr>
          <p:nvPr/>
        </p:nvSpPr>
        <p:spPr bwMode="auto">
          <a:xfrm>
            <a:off x="7391400" y="328295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4,680</a:t>
            </a:r>
          </a:p>
        </p:txBody>
      </p:sp>
      <p:sp>
        <p:nvSpPr>
          <p:cNvPr id="862247" name="Text Box 39"/>
          <p:cNvSpPr txBox="1">
            <a:spLocks noChangeArrowheads="1"/>
          </p:cNvSpPr>
          <p:nvPr/>
        </p:nvSpPr>
        <p:spPr bwMode="auto">
          <a:xfrm>
            <a:off x="381000" y="367982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2019</a:t>
            </a:r>
            <a:endParaRPr lang="en-US" altLang="en-US" sz="2000" dirty="0">
              <a:latin typeface="Liberation Sans" panose="020B0604020202020204" pitchFamily="34" charset="0"/>
            </a:endParaRPr>
          </a:p>
        </p:txBody>
      </p:sp>
      <p:sp>
        <p:nvSpPr>
          <p:cNvPr id="862248" name="Text Box 40"/>
          <p:cNvSpPr txBox="1">
            <a:spLocks noChangeArrowheads="1"/>
          </p:cNvSpPr>
          <p:nvPr/>
        </p:nvSpPr>
        <p:spPr bwMode="auto">
          <a:xfrm>
            <a:off x="1600200" y="36798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4,680</a:t>
            </a:r>
          </a:p>
        </p:txBody>
      </p:sp>
      <p:sp>
        <p:nvSpPr>
          <p:cNvPr id="862249" name="Text Box 41"/>
          <p:cNvSpPr txBox="1">
            <a:spLocks noChangeArrowheads="1"/>
          </p:cNvSpPr>
          <p:nvPr/>
        </p:nvSpPr>
        <p:spPr bwMode="auto">
          <a:xfrm>
            <a:off x="3048000" y="36798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28650" algn="r"/>
              </a:tabLst>
              <a:defRPr sz="2400">
                <a:solidFill>
                  <a:schemeClr val="tx1"/>
                </a:solidFill>
                <a:latin typeface="Times New Roman" pitchFamily="18" charset="0"/>
              </a:defRPr>
            </a:lvl1pPr>
            <a:lvl2pPr>
              <a:tabLst>
                <a:tab pos="628650" algn="r"/>
              </a:tabLst>
              <a:defRPr sz="2400">
                <a:solidFill>
                  <a:schemeClr val="tx1"/>
                </a:solidFill>
                <a:latin typeface="Times New Roman" pitchFamily="18" charset="0"/>
              </a:defRPr>
            </a:lvl2pPr>
            <a:lvl3pPr>
              <a:tabLst>
                <a:tab pos="628650" algn="r"/>
              </a:tabLst>
              <a:defRPr sz="2400">
                <a:solidFill>
                  <a:schemeClr val="tx1"/>
                </a:solidFill>
                <a:latin typeface="Times New Roman" pitchFamily="18" charset="0"/>
              </a:defRPr>
            </a:lvl3pPr>
            <a:lvl4pPr>
              <a:tabLst>
                <a:tab pos="628650" algn="r"/>
              </a:tabLst>
              <a:defRPr sz="2400">
                <a:solidFill>
                  <a:schemeClr val="tx1"/>
                </a:solidFill>
                <a:latin typeface="Times New Roman" pitchFamily="18" charset="0"/>
              </a:defRPr>
            </a:lvl4pPr>
            <a:lvl5pPr>
              <a:tabLst>
                <a:tab pos="628650" algn="r"/>
              </a:tabLst>
              <a:defRPr sz="2400">
                <a:solidFill>
                  <a:schemeClr val="tx1"/>
                </a:solidFill>
                <a:latin typeface="Times New Roman" pitchFamily="18" charset="0"/>
              </a:defRPr>
            </a:lvl5pPr>
            <a:lvl6pPr eaLnBrk="0" fontAlgn="base" hangingPunct="0">
              <a:spcBef>
                <a:spcPct val="0"/>
              </a:spcBef>
              <a:spcAft>
                <a:spcPct val="0"/>
              </a:spcAft>
              <a:tabLst>
                <a:tab pos="628650" algn="r"/>
              </a:tabLst>
              <a:defRPr sz="2400">
                <a:solidFill>
                  <a:schemeClr val="tx1"/>
                </a:solidFill>
                <a:latin typeface="Times New Roman" pitchFamily="18" charset="0"/>
              </a:defRPr>
            </a:lvl6pPr>
            <a:lvl7pPr eaLnBrk="0" fontAlgn="base" hangingPunct="0">
              <a:spcBef>
                <a:spcPct val="0"/>
              </a:spcBef>
              <a:spcAft>
                <a:spcPct val="0"/>
              </a:spcAft>
              <a:tabLst>
                <a:tab pos="628650" algn="r"/>
              </a:tabLst>
              <a:defRPr sz="2400">
                <a:solidFill>
                  <a:schemeClr val="tx1"/>
                </a:solidFill>
                <a:latin typeface="Times New Roman" pitchFamily="18" charset="0"/>
              </a:defRPr>
            </a:lvl7pPr>
            <a:lvl8pPr eaLnBrk="0" fontAlgn="base" hangingPunct="0">
              <a:spcBef>
                <a:spcPct val="0"/>
              </a:spcBef>
              <a:spcAft>
                <a:spcPct val="0"/>
              </a:spcAft>
              <a:tabLst>
                <a:tab pos="628650" algn="r"/>
              </a:tabLst>
              <a:defRPr sz="2400">
                <a:solidFill>
                  <a:schemeClr val="tx1"/>
                </a:solidFill>
                <a:latin typeface="Times New Roman" pitchFamily="18" charset="0"/>
              </a:defRPr>
            </a:lvl8pPr>
            <a:lvl9pPr eaLnBrk="0" fontAlgn="base" hangingPunct="0">
              <a:spcBef>
                <a:spcPct val="0"/>
              </a:spcBef>
              <a:spcAft>
                <a:spcPct val="0"/>
              </a:spcAft>
              <a:tabLst>
                <a:tab pos="62865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40</a:t>
            </a:r>
          </a:p>
        </p:txBody>
      </p:sp>
      <p:sp>
        <p:nvSpPr>
          <p:cNvPr id="862250" name="Text Box 42"/>
          <p:cNvSpPr txBox="1">
            <a:spLocks noChangeArrowheads="1"/>
          </p:cNvSpPr>
          <p:nvPr/>
        </p:nvSpPr>
        <p:spPr bwMode="auto">
          <a:xfrm>
            <a:off x="4191000" y="367982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1,872</a:t>
            </a:r>
          </a:p>
        </p:txBody>
      </p:sp>
      <p:sp>
        <p:nvSpPr>
          <p:cNvPr id="862251" name="Text Box 43"/>
          <p:cNvSpPr txBox="1">
            <a:spLocks noChangeArrowheads="1"/>
          </p:cNvSpPr>
          <p:nvPr/>
        </p:nvSpPr>
        <p:spPr bwMode="auto">
          <a:xfrm>
            <a:off x="5943600" y="36798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10,192</a:t>
            </a:r>
          </a:p>
        </p:txBody>
      </p:sp>
      <p:sp>
        <p:nvSpPr>
          <p:cNvPr id="862252" name="Text Box 44"/>
          <p:cNvSpPr txBox="1">
            <a:spLocks noChangeArrowheads="1"/>
          </p:cNvSpPr>
          <p:nvPr/>
        </p:nvSpPr>
        <p:spPr bwMode="auto">
          <a:xfrm>
            <a:off x="7391400" y="367982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2,808</a:t>
            </a:r>
          </a:p>
        </p:txBody>
      </p:sp>
      <p:sp>
        <p:nvSpPr>
          <p:cNvPr id="862253" name="Text Box 45"/>
          <p:cNvSpPr txBox="1">
            <a:spLocks noChangeArrowheads="1"/>
          </p:cNvSpPr>
          <p:nvPr/>
        </p:nvSpPr>
        <p:spPr bwMode="auto">
          <a:xfrm>
            <a:off x="381000" y="410845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2020</a:t>
            </a:r>
            <a:endParaRPr lang="en-US" altLang="en-US" sz="2000" dirty="0">
              <a:latin typeface="Liberation Sans" panose="020B0604020202020204" pitchFamily="34" charset="0"/>
            </a:endParaRPr>
          </a:p>
        </p:txBody>
      </p:sp>
      <p:sp>
        <p:nvSpPr>
          <p:cNvPr id="862254" name="Text Box 46"/>
          <p:cNvSpPr txBox="1">
            <a:spLocks noChangeArrowheads="1"/>
          </p:cNvSpPr>
          <p:nvPr/>
        </p:nvSpPr>
        <p:spPr bwMode="auto">
          <a:xfrm>
            <a:off x="1600200" y="410845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2,808</a:t>
            </a:r>
          </a:p>
        </p:txBody>
      </p:sp>
      <p:sp>
        <p:nvSpPr>
          <p:cNvPr id="862255" name="Text Box 47"/>
          <p:cNvSpPr txBox="1">
            <a:spLocks noChangeArrowheads="1"/>
          </p:cNvSpPr>
          <p:nvPr/>
        </p:nvSpPr>
        <p:spPr bwMode="auto">
          <a:xfrm>
            <a:off x="3048000" y="410845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28650" algn="r"/>
              </a:tabLst>
              <a:defRPr sz="2400">
                <a:solidFill>
                  <a:schemeClr val="tx1"/>
                </a:solidFill>
                <a:latin typeface="Times New Roman" pitchFamily="18" charset="0"/>
              </a:defRPr>
            </a:lvl1pPr>
            <a:lvl2pPr>
              <a:tabLst>
                <a:tab pos="628650" algn="r"/>
              </a:tabLst>
              <a:defRPr sz="2400">
                <a:solidFill>
                  <a:schemeClr val="tx1"/>
                </a:solidFill>
                <a:latin typeface="Times New Roman" pitchFamily="18" charset="0"/>
              </a:defRPr>
            </a:lvl2pPr>
            <a:lvl3pPr>
              <a:tabLst>
                <a:tab pos="628650" algn="r"/>
              </a:tabLst>
              <a:defRPr sz="2400">
                <a:solidFill>
                  <a:schemeClr val="tx1"/>
                </a:solidFill>
                <a:latin typeface="Times New Roman" pitchFamily="18" charset="0"/>
              </a:defRPr>
            </a:lvl3pPr>
            <a:lvl4pPr>
              <a:tabLst>
                <a:tab pos="628650" algn="r"/>
              </a:tabLst>
              <a:defRPr sz="2400">
                <a:solidFill>
                  <a:schemeClr val="tx1"/>
                </a:solidFill>
                <a:latin typeface="Times New Roman" pitchFamily="18" charset="0"/>
              </a:defRPr>
            </a:lvl4pPr>
            <a:lvl5pPr>
              <a:tabLst>
                <a:tab pos="628650" algn="r"/>
              </a:tabLst>
              <a:defRPr sz="2400">
                <a:solidFill>
                  <a:schemeClr val="tx1"/>
                </a:solidFill>
                <a:latin typeface="Times New Roman" pitchFamily="18" charset="0"/>
              </a:defRPr>
            </a:lvl5pPr>
            <a:lvl6pPr eaLnBrk="0" fontAlgn="base" hangingPunct="0">
              <a:spcBef>
                <a:spcPct val="0"/>
              </a:spcBef>
              <a:spcAft>
                <a:spcPct val="0"/>
              </a:spcAft>
              <a:tabLst>
                <a:tab pos="628650" algn="r"/>
              </a:tabLst>
              <a:defRPr sz="2400">
                <a:solidFill>
                  <a:schemeClr val="tx1"/>
                </a:solidFill>
                <a:latin typeface="Times New Roman" pitchFamily="18" charset="0"/>
              </a:defRPr>
            </a:lvl6pPr>
            <a:lvl7pPr eaLnBrk="0" fontAlgn="base" hangingPunct="0">
              <a:spcBef>
                <a:spcPct val="0"/>
              </a:spcBef>
              <a:spcAft>
                <a:spcPct val="0"/>
              </a:spcAft>
              <a:tabLst>
                <a:tab pos="628650" algn="r"/>
              </a:tabLst>
              <a:defRPr sz="2400">
                <a:solidFill>
                  <a:schemeClr val="tx1"/>
                </a:solidFill>
                <a:latin typeface="Times New Roman" pitchFamily="18" charset="0"/>
              </a:defRPr>
            </a:lvl7pPr>
            <a:lvl8pPr eaLnBrk="0" fontAlgn="base" hangingPunct="0">
              <a:spcBef>
                <a:spcPct val="0"/>
              </a:spcBef>
              <a:spcAft>
                <a:spcPct val="0"/>
              </a:spcAft>
              <a:tabLst>
                <a:tab pos="628650" algn="r"/>
              </a:tabLst>
              <a:defRPr sz="2400">
                <a:solidFill>
                  <a:schemeClr val="tx1"/>
                </a:solidFill>
                <a:latin typeface="Times New Roman" pitchFamily="18" charset="0"/>
              </a:defRPr>
            </a:lvl8pPr>
            <a:lvl9pPr eaLnBrk="0" fontAlgn="base" hangingPunct="0">
              <a:spcBef>
                <a:spcPct val="0"/>
              </a:spcBef>
              <a:spcAft>
                <a:spcPct val="0"/>
              </a:spcAft>
              <a:tabLst>
                <a:tab pos="62865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40</a:t>
            </a:r>
          </a:p>
        </p:txBody>
      </p:sp>
      <p:sp>
        <p:nvSpPr>
          <p:cNvPr id="862256" name="Text Box 48"/>
          <p:cNvSpPr txBox="1">
            <a:spLocks noChangeArrowheads="1"/>
          </p:cNvSpPr>
          <p:nvPr/>
        </p:nvSpPr>
        <p:spPr bwMode="auto">
          <a:xfrm>
            <a:off x="4191000" y="410845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1,123</a:t>
            </a:r>
          </a:p>
        </p:txBody>
      </p:sp>
      <p:sp>
        <p:nvSpPr>
          <p:cNvPr id="862257" name="Text Box 49"/>
          <p:cNvSpPr txBox="1">
            <a:spLocks noChangeArrowheads="1"/>
          </p:cNvSpPr>
          <p:nvPr/>
        </p:nvSpPr>
        <p:spPr bwMode="auto">
          <a:xfrm>
            <a:off x="5943600" y="410845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11,315</a:t>
            </a:r>
          </a:p>
        </p:txBody>
      </p:sp>
      <p:sp>
        <p:nvSpPr>
          <p:cNvPr id="862258" name="Text Box 50"/>
          <p:cNvSpPr txBox="1">
            <a:spLocks noChangeArrowheads="1"/>
          </p:cNvSpPr>
          <p:nvPr/>
        </p:nvSpPr>
        <p:spPr bwMode="auto">
          <a:xfrm>
            <a:off x="7391400" y="410845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1,685</a:t>
            </a:r>
          </a:p>
        </p:txBody>
      </p:sp>
      <p:sp>
        <p:nvSpPr>
          <p:cNvPr id="862259" name="Text Box 51"/>
          <p:cNvSpPr txBox="1">
            <a:spLocks noChangeArrowheads="1"/>
          </p:cNvSpPr>
          <p:nvPr/>
        </p:nvSpPr>
        <p:spPr bwMode="auto">
          <a:xfrm>
            <a:off x="381000" y="4518025"/>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000" dirty="0" smtClean="0">
                <a:latin typeface="Liberation Sans" panose="020B0604020202020204" pitchFamily="34" charset="0"/>
              </a:rPr>
              <a:t>2021</a:t>
            </a:r>
            <a:endParaRPr lang="en-US" altLang="en-US" sz="2000" dirty="0">
              <a:latin typeface="Liberation Sans" panose="020B0604020202020204" pitchFamily="34" charset="0"/>
            </a:endParaRPr>
          </a:p>
        </p:txBody>
      </p:sp>
      <p:sp>
        <p:nvSpPr>
          <p:cNvPr id="862260" name="Text Box 52"/>
          <p:cNvSpPr txBox="1">
            <a:spLocks noChangeArrowheads="1"/>
          </p:cNvSpPr>
          <p:nvPr/>
        </p:nvSpPr>
        <p:spPr bwMode="auto">
          <a:xfrm>
            <a:off x="1600200" y="45180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1,685</a:t>
            </a:r>
          </a:p>
        </p:txBody>
      </p:sp>
      <p:sp>
        <p:nvSpPr>
          <p:cNvPr id="862261" name="Text Box 53"/>
          <p:cNvSpPr txBox="1">
            <a:spLocks noChangeArrowheads="1"/>
          </p:cNvSpPr>
          <p:nvPr/>
        </p:nvSpPr>
        <p:spPr bwMode="auto">
          <a:xfrm>
            <a:off x="3048000" y="45180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28650" algn="r"/>
              </a:tabLst>
              <a:defRPr sz="2400">
                <a:solidFill>
                  <a:schemeClr val="tx1"/>
                </a:solidFill>
                <a:latin typeface="Times New Roman" pitchFamily="18" charset="0"/>
              </a:defRPr>
            </a:lvl1pPr>
            <a:lvl2pPr>
              <a:tabLst>
                <a:tab pos="628650" algn="r"/>
              </a:tabLst>
              <a:defRPr sz="2400">
                <a:solidFill>
                  <a:schemeClr val="tx1"/>
                </a:solidFill>
                <a:latin typeface="Times New Roman" pitchFamily="18" charset="0"/>
              </a:defRPr>
            </a:lvl2pPr>
            <a:lvl3pPr>
              <a:tabLst>
                <a:tab pos="628650" algn="r"/>
              </a:tabLst>
              <a:defRPr sz="2400">
                <a:solidFill>
                  <a:schemeClr val="tx1"/>
                </a:solidFill>
                <a:latin typeface="Times New Roman" pitchFamily="18" charset="0"/>
              </a:defRPr>
            </a:lvl3pPr>
            <a:lvl4pPr>
              <a:tabLst>
                <a:tab pos="628650" algn="r"/>
              </a:tabLst>
              <a:defRPr sz="2400">
                <a:solidFill>
                  <a:schemeClr val="tx1"/>
                </a:solidFill>
                <a:latin typeface="Times New Roman" pitchFamily="18" charset="0"/>
              </a:defRPr>
            </a:lvl4pPr>
            <a:lvl5pPr>
              <a:tabLst>
                <a:tab pos="628650" algn="r"/>
              </a:tabLst>
              <a:defRPr sz="2400">
                <a:solidFill>
                  <a:schemeClr val="tx1"/>
                </a:solidFill>
                <a:latin typeface="Times New Roman" pitchFamily="18" charset="0"/>
              </a:defRPr>
            </a:lvl5pPr>
            <a:lvl6pPr eaLnBrk="0" fontAlgn="base" hangingPunct="0">
              <a:spcBef>
                <a:spcPct val="0"/>
              </a:spcBef>
              <a:spcAft>
                <a:spcPct val="0"/>
              </a:spcAft>
              <a:tabLst>
                <a:tab pos="628650" algn="r"/>
              </a:tabLst>
              <a:defRPr sz="2400">
                <a:solidFill>
                  <a:schemeClr val="tx1"/>
                </a:solidFill>
                <a:latin typeface="Times New Roman" pitchFamily="18" charset="0"/>
              </a:defRPr>
            </a:lvl6pPr>
            <a:lvl7pPr eaLnBrk="0" fontAlgn="base" hangingPunct="0">
              <a:spcBef>
                <a:spcPct val="0"/>
              </a:spcBef>
              <a:spcAft>
                <a:spcPct val="0"/>
              </a:spcAft>
              <a:tabLst>
                <a:tab pos="628650" algn="r"/>
              </a:tabLst>
              <a:defRPr sz="2400">
                <a:solidFill>
                  <a:schemeClr val="tx1"/>
                </a:solidFill>
                <a:latin typeface="Times New Roman" pitchFamily="18" charset="0"/>
              </a:defRPr>
            </a:lvl7pPr>
            <a:lvl8pPr eaLnBrk="0" fontAlgn="base" hangingPunct="0">
              <a:spcBef>
                <a:spcPct val="0"/>
              </a:spcBef>
              <a:spcAft>
                <a:spcPct val="0"/>
              </a:spcAft>
              <a:tabLst>
                <a:tab pos="628650" algn="r"/>
              </a:tabLst>
              <a:defRPr sz="2400">
                <a:solidFill>
                  <a:schemeClr val="tx1"/>
                </a:solidFill>
                <a:latin typeface="Times New Roman" pitchFamily="18" charset="0"/>
              </a:defRPr>
            </a:lvl8pPr>
            <a:lvl9pPr eaLnBrk="0" fontAlgn="base" hangingPunct="0">
              <a:spcBef>
                <a:spcPct val="0"/>
              </a:spcBef>
              <a:spcAft>
                <a:spcPct val="0"/>
              </a:spcAft>
              <a:tabLst>
                <a:tab pos="628650" algn="r"/>
              </a:tabLst>
              <a:defRPr sz="2400">
                <a:solidFill>
                  <a:schemeClr val="tx1"/>
                </a:solidFill>
                <a:latin typeface="Times New Roman" pitchFamily="18" charset="0"/>
              </a:defRPr>
            </a:lvl9pPr>
          </a:lstStyle>
          <a:p>
            <a:pPr>
              <a:spcBef>
                <a:spcPct val="50000"/>
              </a:spcBef>
              <a:buClrTx/>
              <a:buSzTx/>
              <a:buFontTx/>
              <a:buNone/>
            </a:pPr>
            <a:r>
              <a:rPr lang="en-US" altLang="en-US" sz="2000" dirty="0">
                <a:latin typeface="Liberation Sans" panose="020B0604020202020204" pitchFamily="34" charset="0"/>
              </a:rPr>
              <a:t>	40</a:t>
            </a:r>
          </a:p>
        </p:txBody>
      </p:sp>
      <p:sp>
        <p:nvSpPr>
          <p:cNvPr id="862262" name="Text Box 54"/>
          <p:cNvSpPr txBox="1">
            <a:spLocks noChangeArrowheads="1"/>
          </p:cNvSpPr>
          <p:nvPr/>
        </p:nvSpPr>
        <p:spPr bwMode="auto">
          <a:xfrm>
            <a:off x="4343400" y="4518025"/>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685*</a:t>
            </a:r>
          </a:p>
        </p:txBody>
      </p:sp>
      <p:sp>
        <p:nvSpPr>
          <p:cNvPr id="862263" name="Text Box 55"/>
          <p:cNvSpPr txBox="1">
            <a:spLocks noChangeArrowheads="1"/>
          </p:cNvSpPr>
          <p:nvPr/>
        </p:nvSpPr>
        <p:spPr bwMode="auto">
          <a:xfrm>
            <a:off x="5943600" y="45180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latin typeface="Liberation Sans" panose="020B0604020202020204" pitchFamily="34" charset="0"/>
              </a:rPr>
              <a:t>12,000</a:t>
            </a:r>
          </a:p>
        </p:txBody>
      </p:sp>
      <p:sp>
        <p:nvSpPr>
          <p:cNvPr id="862264" name="Text Box 56"/>
          <p:cNvSpPr txBox="1">
            <a:spLocks noChangeArrowheads="1"/>
          </p:cNvSpPr>
          <p:nvPr/>
        </p:nvSpPr>
        <p:spPr bwMode="auto">
          <a:xfrm>
            <a:off x="7391400" y="451802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000" dirty="0">
                <a:solidFill>
                  <a:srgbClr val="CC0000"/>
                </a:solidFill>
                <a:latin typeface="Liberation Sans" panose="020B0604020202020204" pitchFamily="34" charset="0"/>
              </a:rPr>
              <a:t>1,000</a:t>
            </a:r>
          </a:p>
        </p:txBody>
      </p:sp>
      <p:sp>
        <p:nvSpPr>
          <p:cNvPr id="862266" name="Rectangle 58"/>
          <p:cNvSpPr>
            <a:spLocks noChangeArrowheads="1"/>
          </p:cNvSpPr>
          <p:nvPr/>
        </p:nvSpPr>
        <p:spPr bwMode="auto">
          <a:xfrm>
            <a:off x="1338263" y="6319838"/>
            <a:ext cx="571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SzTx/>
              <a:buFontTx/>
              <a:buNone/>
            </a:pPr>
            <a:r>
              <a:rPr lang="en-US" altLang="en-US" sz="1600" dirty="0">
                <a:solidFill>
                  <a:srgbClr val="800000"/>
                </a:solidFill>
                <a:latin typeface="Liberation Sans" panose="020B0604020202020204" pitchFamily="34" charset="0"/>
              </a:rPr>
              <a:t>* </a:t>
            </a:r>
            <a:r>
              <a:rPr lang="en-US" altLang="en-US" sz="1600" dirty="0">
                <a:latin typeface="Liberation Sans" panose="020B0604020202020204" pitchFamily="34" charset="0"/>
              </a:rPr>
              <a:t>Computation of </a:t>
            </a:r>
            <a:r>
              <a:rPr lang="en-US" altLang="en-US" sz="1600" dirty="0" smtClean="0">
                <a:latin typeface="Liberation Sans" panose="020B0604020202020204" pitchFamily="34" charset="0"/>
              </a:rPr>
              <a:t>€674 (€1,685 </a:t>
            </a:r>
            <a:r>
              <a:rPr lang="en-US" altLang="en-US" sz="1600" dirty="0">
                <a:latin typeface="Liberation Sans" panose="020B0604020202020204" pitchFamily="34" charset="0"/>
              </a:rPr>
              <a:t>x 40%) is adjusted to </a:t>
            </a:r>
            <a:r>
              <a:rPr lang="en-US" altLang="en-US" sz="1600" dirty="0" smtClean="0">
                <a:latin typeface="Liberation Sans" panose="020B0604020202020204" pitchFamily="34" charset="0"/>
              </a:rPr>
              <a:t>€685</a:t>
            </a:r>
            <a:r>
              <a:rPr lang="en-US" altLang="en-US" sz="1600" dirty="0">
                <a:latin typeface="Liberation Sans" panose="020B0604020202020204" pitchFamily="34" charset="0"/>
              </a:rPr>
              <a:t>.</a:t>
            </a:r>
          </a:p>
        </p:txBody>
      </p:sp>
      <p:sp>
        <p:nvSpPr>
          <p:cNvPr id="862267" name="Text Box 59"/>
          <p:cNvSpPr txBox="1">
            <a:spLocks noChangeArrowheads="1"/>
          </p:cNvSpPr>
          <p:nvPr/>
        </p:nvSpPr>
        <p:spPr bwMode="auto">
          <a:xfrm>
            <a:off x="609600" y="5256213"/>
            <a:ext cx="7772400" cy="80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28700" indent="-574675">
              <a:tabLst>
                <a:tab pos="5888038" algn="r"/>
                <a:tab pos="7426325" algn="r"/>
              </a:tabLst>
              <a:defRPr sz="2400">
                <a:solidFill>
                  <a:schemeClr val="tx1"/>
                </a:solidFill>
                <a:latin typeface="Times New Roman" pitchFamily="18" charset="0"/>
              </a:defRPr>
            </a:lvl1pPr>
            <a:lvl2pPr marL="1544638">
              <a:tabLst>
                <a:tab pos="5888038" algn="r"/>
                <a:tab pos="7426325" algn="r"/>
              </a:tabLst>
              <a:defRPr sz="2400">
                <a:solidFill>
                  <a:schemeClr val="tx1"/>
                </a:solidFill>
                <a:latin typeface="Times New Roman" pitchFamily="18" charset="0"/>
              </a:defRPr>
            </a:lvl2pPr>
            <a:lvl3pPr marL="1658938">
              <a:tabLst>
                <a:tab pos="5888038" algn="r"/>
                <a:tab pos="7426325" algn="r"/>
              </a:tabLst>
              <a:defRPr sz="2400">
                <a:solidFill>
                  <a:schemeClr val="tx1"/>
                </a:solidFill>
                <a:latin typeface="Times New Roman" pitchFamily="18" charset="0"/>
              </a:defRPr>
            </a:lvl3pPr>
            <a:lvl4pPr marL="1773238">
              <a:tabLst>
                <a:tab pos="5888038" algn="r"/>
                <a:tab pos="7426325" algn="r"/>
              </a:tabLst>
              <a:defRPr sz="2400">
                <a:solidFill>
                  <a:schemeClr val="tx1"/>
                </a:solidFill>
                <a:latin typeface="Times New Roman" pitchFamily="18" charset="0"/>
              </a:defRPr>
            </a:lvl4pPr>
            <a:lvl5pPr marL="1887538">
              <a:tabLst>
                <a:tab pos="5888038" algn="r"/>
                <a:tab pos="7426325" algn="r"/>
              </a:tabLst>
              <a:defRPr sz="2400">
                <a:solidFill>
                  <a:schemeClr val="tx1"/>
                </a:solidFill>
                <a:latin typeface="Times New Roman" pitchFamily="18" charset="0"/>
              </a:defRPr>
            </a:lvl5pPr>
            <a:lvl6pPr marL="2344738" eaLnBrk="0" fontAlgn="base" hangingPunct="0">
              <a:spcBef>
                <a:spcPct val="0"/>
              </a:spcBef>
              <a:spcAft>
                <a:spcPct val="0"/>
              </a:spcAft>
              <a:tabLst>
                <a:tab pos="5888038" algn="r"/>
                <a:tab pos="7426325" algn="r"/>
              </a:tabLst>
              <a:defRPr sz="2400">
                <a:solidFill>
                  <a:schemeClr val="tx1"/>
                </a:solidFill>
                <a:latin typeface="Times New Roman" pitchFamily="18" charset="0"/>
              </a:defRPr>
            </a:lvl6pPr>
            <a:lvl7pPr marL="2801938" eaLnBrk="0" fontAlgn="base" hangingPunct="0">
              <a:spcBef>
                <a:spcPct val="0"/>
              </a:spcBef>
              <a:spcAft>
                <a:spcPct val="0"/>
              </a:spcAft>
              <a:tabLst>
                <a:tab pos="5888038" algn="r"/>
                <a:tab pos="7426325" algn="r"/>
              </a:tabLst>
              <a:defRPr sz="2400">
                <a:solidFill>
                  <a:schemeClr val="tx1"/>
                </a:solidFill>
                <a:latin typeface="Times New Roman" pitchFamily="18" charset="0"/>
              </a:defRPr>
            </a:lvl7pPr>
            <a:lvl8pPr marL="3259138" eaLnBrk="0" fontAlgn="base" hangingPunct="0">
              <a:spcBef>
                <a:spcPct val="0"/>
              </a:spcBef>
              <a:spcAft>
                <a:spcPct val="0"/>
              </a:spcAft>
              <a:tabLst>
                <a:tab pos="5888038" algn="r"/>
                <a:tab pos="7426325" algn="r"/>
              </a:tabLst>
              <a:defRPr sz="2400">
                <a:solidFill>
                  <a:schemeClr val="tx1"/>
                </a:solidFill>
                <a:latin typeface="Times New Roman" pitchFamily="18" charset="0"/>
              </a:defRPr>
            </a:lvl8pPr>
            <a:lvl9pPr marL="3716338" eaLnBrk="0" fontAlgn="base" hangingPunct="0">
              <a:spcBef>
                <a:spcPct val="0"/>
              </a:spcBef>
              <a:spcAft>
                <a:spcPct val="0"/>
              </a:spcAft>
              <a:tabLst>
                <a:tab pos="5888038" algn="r"/>
                <a:tab pos="7426325" algn="r"/>
              </a:tabLst>
              <a:defRPr sz="2400">
                <a:solidFill>
                  <a:schemeClr val="tx1"/>
                </a:solidFill>
                <a:latin typeface="Times New Roman" pitchFamily="18" charset="0"/>
              </a:defRPr>
            </a:lvl9pPr>
          </a:lstStyle>
          <a:p>
            <a:pPr>
              <a:spcBef>
                <a:spcPct val="5000"/>
              </a:spcBef>
              <a:spcAft>
                <a:spcPct val="20000"/>
              </a:spcAft>
              <a:buClrTx/>
              <a:buSzPct val="80000"/>
              <a:buFontTx/>
              <a:buNone/>
            </a:pPr>
            <a:r>
              <a:rPr lang="en-US" altLang="en-US" sz="2000" dirty="0">
                <a:latin typeface="Liberation Sans" panose="020B0604020202020204" pitchFamily="34" charset="0"/>
              </a:rPr>
              <a:t>           Depreciation </a:t>
            </a:r>
            <a:r>
              <a:rPr lang="en-US" altLang="en-US" sz="2000" dirty="0" smtClean="0">
                <a:latin typeface="Liberation Sans" panose="020B0604020202020204" pitchFamily="34" charset="0"/>
              </a:rPr>
              <a:t>Expense </a:t>
            </a:r>
            <a:r>
              <a:rPr lang="en-US" altLang="en-US" sz="2000" dirty="0">
                <a:latin typeface="Liberation Sans" panose="020B0604020202020204" pitchFamily="34" charset="0"/>
              </a:rPr>
              <a:t>	5,200</a:t>
            </a:r>
          </a:p>
          <a:p>
            <a:pPr>
              <a:spcBef>
                <a:spcPct val="15000"/>
              </a:spcBef>
              <a:spcAft>
                <a:spcPct val="20000"/>
              </a:spcAft>
              <a:buClrTx/>
              <a:buSzPct val="80000"/>
              <a:buFontTx/>
              <a:buNone/>
            </a:pPr>
            <a:r>
              <a:rPr lang="en-US" altLang="en-US" sz="2000" dirty="0">
                <a:latin typeface="Liberation Sans" panose="020B0604020202020204" pitchFamily="34" charset="0"/>
              </a:rPr>
              <a:t>	          Accumulated </a:t>
            </a:r>
            <a:r>
              <a:rPr lang="en-US" altLang="en-US" sz="2000" dirty="0" smtClean="0">
                <a:latin typeface="Liberation Sans" panose="020B0604020202020204" pitchFamily="34" charset="0"/>
              </a:rPr>
              <a:t>Depreciation</a:t>
            </a:r>
            <a:r>
              <a:rPr lang="en-US" altLang="en-US" sz="2000" dirty="0">
                <a:latin typeface="Liberation Sans" panose="020B0604020202020204" pitchFamily="34" charset="0"/>
              </a:rPr>
              <a:t>		5,200</a:t>
            </a:r>
          </a:p>
        </p:txBody>
      </p:sp>
      <p:sp>
        <p:nvSpPr>
          <p:cNvPr id="862268" name="Text Box 60"/>
          <p:cNvSpPr txBox="1">
            <a:spLocks noChangeArrowheads="1"/>
          </p:cNvSpPr>
          <p:nvPr/>
        </p:nvSpPr>
        <p:spPr bwMode="auto">
          <a:xfrm>
            <a:off x="381000" y="5256213"/>
            <a:ext cx="1447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buClrTx/>
              <a:buSzTx/>
              <a:buFontTx/>
              <a:buNone/>
            </a:pPr>
            <a:r>
              <a:rPr lang="en-US" altLang="en-US" sz="1800" dirty="0" smtClean="0">
                <a:solidFill>
                  <a:srgbClr val="CC0000"/>
                </a:solidFill>
                <a:latin typeface="Liberation Sans" panose="020B0604020202020204" pitchFamily="34" charset="0"/>
              </a:rPr>
              <a:t>2017</a:t>
            </a:r>
          </a:p>
          <a:p>
            <a:pPr algn="ctr">
              <a:spcBef>
                <a:spcPts val="0"/>
              </a:spcBef>
              <a:buClrTx/>
              <a:buSzTx/>
              <a:buFontTx/>
              <a:buNone/>
            </a:pPr>
            <a:r>
              <a:rPr lang="en-US" altLang="en-US" sz="1800" dirty="0" smtClean="0">
                <a:solidFill>
                  <a:srgbClr val="CC0000"/>
                </a:solidFill>
                <a:latin typeface="Liberation Sans" panose="020B0604020202020204" pitchFamily="34" charset="0"/>
              </a:rPr>
              <a:t>Journal </a:t>
            </a:r>
            <a:r>
              <a:rPr lang="en-US" altLang="en-US" sz="1800" dirty="0">
                <a:solidFill>
                  <a:srgbClr val="CC0000"/>
                </a:solidFill>
                <a:latin typeface="Liberation Sans" panose="020B0604020202020204" pitchFamily="34" charset="0"/>
              </a:rPr>
              <a:t>Entry</a:t>
            </a:r>
          </a:p>
        </p:txBody>
      </p:sp>
      <p:sp>
        <p:nvSpPr>
          <p:cNvPr id="862269" name="Line 61"/>
          <p:cNvSpPr>
            <a:spLocks noChangeShapeType="1"/>
          </p:cNvSpPr>
          <p:nvPr/>
        </p:nvSpPr>
        <p:spPr bwMode="auto">
          <a:xfrm>
            <a:off x="381000" y="5048250"/>
            <a:ext cx="86106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62270" name="Text Box 62"/>
          <p:cNvSpPr txBox="1">
            <a:spLocks noChangeArrowheads="1"/>
          </p:cNvSpPr>
          <p:nvPr/>
        </p:nvSpPr>
        <p:spPr bwMode="auto">
          <a:xfrm>
            <a:off x="7086600" y="1258669"/>
            <a:ext cx="1921942"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spcBef>
                <a:spcPts val="0"/>
              </a:spcBef>
              <a:defRPr sz="1200">
                <a:latin typeface="Liberation Sans" panose="020B0604020202020204" pitchFamily="34" charset="0"/>
              </a:defRPr>
            </a:lvl1pPr>
          </a:lstStyle>
          <a:p>
            <a:r>
              <a:rPr lang="en-US" dirty="0"/>
              <a:t>Illustration 9-13</a:t>
            </a:r>
          </a:p>
          <a:p>
            <a:r>
              <a:rPr lang="en-US" b="0" dirty="0" smtClean="0"/>
              <a:t>Double-declining-balance depreciation </a:t>
            </a:r>
            <a:r>
              <a:rPr lang="en-US" b="0" dirty="0"/>
              <a:t>schedule</a:t>
            </a:r>
            <a:endParaRPr lang="en-US" altLang="en-US" b="0" dirty="0"/>
          </a:p>
        </p:txBody>
      </p:sp>
      <p:sp>
        <p:nvSpPr>
          <p:cNvPr id="43"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 name="Rectangle 44"/>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smtClean="0">
                <a:latin typeface="Liberation Sans" panose="020B0604020202020204" pitchFamily="34" charset="0"/>
              </a:rPr>
              <a:t>DECLINING-BALANCE METHOD</a:t>
            </a:r>
            <a:endParaRPr lang="en-US" altLang="en-US" sz="3200" dirty="0">
              <a:latin typeface="Liberation Sans" panose="020B0604020202020204" pitchFamily="34" charset="0"/>
            </a:endParaRPr>
          </a:p>
        </p:txBody>
      </p:sp>
      <p:sp>
        <p:nvSpPr>
          <p:cNvPr id="4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2236"/>
                                        </p:tgtEl>
                                        <p:attrNameLst>
                                          <p:attrName>style.visibility</p:attrName>
                                        </p:attrNameLst>
                                      </p:cBhvr>
                                      <p:to>
                                        <p:strVal val="visible"/>
                                      </p:to>
                                    </p:set>
                                    <p:animEffect transition="in" filter="wipe(left)">
                                      <p:cBhvr>
                                        <p:cTn id="7" dur="500"/>
                                        <p:tgtEl>
                                          <p:spTgt spid="862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2237"/>
                                        </p:tgtEl>
                                        <p:attrNameLst>
                                          <p:attrName>style.visibility</p:attrName>
                                        </p:attrNameLst>
                                      </p:cBhvr>
                                      <p:to>
                                        <p:strVal val="visible"/>
                                      </p:to>
                                    </p:set>
                                    <p:animEffect transition="in" filter="wipe(left)">
                                      <p:cBhvr>
                                        <p:cTn id="12" dur="500"/>
                                        <p:tgtEl>
                                          <p:spTgt spid="8622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2238"/>
                                        </p:tgtEl>
                                        <p:attrNameLst>
                                          <p:attrName>style.visibility</p:attrName>
                                        </p:attrNameLst>
                                      </p:cBhvr>
                                      <p:to>
                                        <p:strVal val="visible"/>
                                      </p:to>
                                    </p:set>
                                    <p:animEffect transition="in" filter="wipe(left)">
                                      <p:cBhvr>
                                        <p:cTn id="17" dur="500"/>
                                        <p:tgtEl>
                                          <p:spTgt spid="8622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2239"/>
                                        </p:tgtEl>
                                        <p:attrNameLst>
                                          <p:attrName>style.visibility</p:attrName>
                                        </p:attrNameLst>
                                      </p:cBhvr>
                                      <p:to>
                                        <p:strVal val="visible"/>
                                      </p:to>
                                    </p:set>
                                    <p:animEffect transition="in" filter="wipe(left)">
                                      <p:cBhvr>
                                        <p:cTn id="22" dur="500"/>
                                        <p:tgtEl>
                                          <p:spTgt spid="8622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2240"/>
                                        </p:tgtEl>
                                        <p:attrNameLst>
                                          <p:attrName>style.visibility</p:attrName>
                                        </p:attrNameLst>
                                      </p:cBhvr>
                                      <p:to>
                                        <p:strVal val="visible"/>
                                      </p:to>
                                    </p:set>
                                    <p:animEffect transition="in" filter="wipe(left)">
                                      <p:cBhvr>
                                        <p:cTn id="27" dur="500"/>
                                        <p:tgtEl>
                                          <p:spTgt spid="8622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2267"/>
                                        </p:tgtEl>
                                        <p:attrNameLst>
                                          <p:attrName>style.visibility</p:attrName>
                                        </p:attrNameLst>
                                      </p:cBhvr>
                                      <p:to>
                                        <p:strVal val="visible"/>
                                      </p:to>
                                    </p:set>
                                    <p:animEffect transition="in" filter="wipe(left)">
                                      <p:cBhvr>
                                        <p:cTn id="32" dur="500"/>
                                        <p:tgtEl>
                                          <p:spTgt spid="8622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2242"/>
                                        </p:tgtEl>
                                        <p:attrNameLst>
                                          <p:attrName>style.visibility</p:attrName>
                                        </p:attrNameLst>
                                      </p:cBhvr>
                                      <p:to>
                                        <p:strVal val="visible"/>
                                      </p:to>
                                    </p:set>
                                    <p:animEffect transition="in" filter="wipe(left)">
                                      <p:cBhvr>
                                        <p:cTn id="37" dur="500"/>
                                        <p:tgtEl>
                                          <p:spTgt spid="8622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62243"/>
                                        </p:tgtEl>
                                        <p:attrNameLst>
                                          <p:attrName>style.visibility</p:attrName>
                                        </p:attrNameLst>
                                      </p:cBhvr>
                                      <p:to>
                                        <p:strVal val="visible"/>
                                      </p:to>
                                    </p:set>
                                    <p:animEffect transition="in" filter="wipe(left)">
                                      <p:cBhvr>
                                        <p:cTn id="42" dur="500"/>
                                        <p:tgtEl>
                                          <p:spTgt spid="86224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62244"/>
                                        </p:tgtEl>
                                        <p:attrNameLst>
                                          <p:attrName>style.visibility</p:attrName>
                                        </p:attrNameLst>
                                      </p:cBhvr>
                                      <p:to>
                                        <p:strVal val="visible"/>
                                      </p:to>
                                    </p:set>
                                    <p:animEffect transition="in" filter="wipe(left)">
                                      <p:cBhvr>
                                        <p:cTn id="47" dur="500"/>
                                        <p:tgtEl>
                                          <p:spTgt spid="8622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62245"/>
                                        </p:tgtEl>
                                        <p:attrNameLst>
                                          <p:attrName>style.visibility</p:attrName>
                                        </p:attrNameLst>
                                      </p:cBhvr>
                                      <p:to>
                                        <p:strVal val="visible"/>
                                      </p:to>
                                    </p:set>
                                    <p:animEffect transition="in" filter="wipe(left)">
                                      <p:cBhvr>
                                        <p:cTn id="52" dur="500"/>
                                        <p:tgtEl>
                                          <p:spTgt spid="86224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62246"/>
                                        </p:tgtEl>
                                        <p:attrNameLst>
                                          <p:attrName>style.visibility</p:attrName>
                                        </p:attrNameLst>
                                      </p:cBhvr>
                                      <p:to>
                                        <p:strVal val="visible"/>
                                      </p:to>
                                    </p:set>
                                    <p:animEffect transition="in" filter="wipe(left)">
                                      <p:cBhvr>
                                        <p:cTn id="57" dur="500"/>
                                        <p:tgtEl>
                                          <p:spTgt spid="8622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62248"/>
                                        </p:tgtEl>
                                        <p:attrNameLst>
                                          <p:attrName>style.visibility</p:attrName>
                                        </p:attrNameLst>
                                      </p:cBhvr>
                                      <p:to>
                                        <p:strVal val="visible"/>
                                      </p:to>
                                    </p:set>
                                    <p:animEffect transition="in" filter="wipe(left)">
                                      <p:cBhvr>
                                        <p:cTn id="62" dur="500"/>
                                        <p:tgtEl>
                                          <p:spTgt spid="86224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62249"/>
                                        </p:tgtEl>
                                        <p:attrNameLst>
                                          <p:attrName>style.visibility</p:attrName>
                                        </p:attrNameLst>
                                      </p:cBhvr>
                                      <p:to>
                                        <p:strVal val="visible"/>
                                      </p:to>
                                    </p:set>
                                    <p:animEffect transition="in" filter="wipe(left)">
                                      <p:cBhvr>
                                        <p:cTn id="67" dur="500"/>
                                        <p:tgtEl>
                                          <p:spTgt spid="86224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62250"/>
                                        </p:tgtEl>
                                        <p:attrNameLst>
                                          <p:attrName>style.visibility</p:attrName>
                                        </p:attrNameLst>
                                      </p:cBhvr>
                                      <p:to>
                                        <p:strVal val="visible"/>
                                      </p:to>
                                    </p:set>
                                    <p:animEffect transition="in" filter="wipe(left)">
                                      <p:cBhvr>
                                        <p:cTn id="72" dur="500"/>
                                        <p:tgtEl>
                                          <p:spTgt spid="86225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62251"/>
                                        </p:tgtEl>
                                        <p:attrNameLst>
                                          <p:attrName>style.visibility</p:attrName>
                                        </p:attrNameLst>
                                      </p:cBhvr>
                                      <p:to>
                                        <p:strVal val="visible"/>
                                      </p:to>
                                    </p:set>
                                    <p:animEffect transition="in" filter="wipe(left)">
                                      <p:cBhvr>
                                        <p:cTn id="77" dur="500"/>
                                        <p:tgtEl>
                                          <p:spTgt spid="86225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62252"/>
                                        </p:tgtEl>
                                        <p:attrNameLst>
                                          <p:attrName>style.visibility</p:attrName>
                                        </p:attrNameLst>
                                      </p:cBhvr>
                                      <p:to>
                                        <p:strVal val="visible"/>
                                      </p:to>
                                    </p:set>
                                    <p:animEffect transition="in" filter="wipe(left)">
                                      <p:cBhvr>
                                        <p:cTn id="82" dur="500"/>
                                        <p:tgtEl>
                                          <p:spTgt spid="86225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862254"/>
                                        </p:tgtEl>
                                        <p:attrNameLst>
                                          <p:attrName>style.visibility</p:attrName>
                                        </p:attrNameLst>
                                      </p:cBhvr>
                                      <p:to>
                                        <p:strVal val="visible"/>
                                      </p:to>
                                    </p:set>
                                    <p:animEffect transition="in" filter="wipe(left)">
                                      <p:cBhvr>
                                        <p:cTn id="87" dur="500"/>
                                        <p:tgtEl>
                                          <p:spTgt spid="86225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62255"/>
                                        </p:tgtEl>
                                        <p:attrNameLst>
                                          <p:attrName>style.visibility</p:attrName>
                                        </p:attrNameLst>
                                      </p:cBhvr>
                                      <p:to>
                                        <p:strVal val="visible"/>
                                      </p:to>
                                    </p:set>
                                    <p:animEffect transition="in" filter="wipe(left)">
                                      <p:cBhvr>
                                        <p:cTn id="92" dur="500"/>
                                        <p:tgtEl>
                                          <p:spTgt spid="86225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862256"/>
                                        </p:tgtEl>
                                        <p:attrNameLst>
                                          <p:attrName>style.visibility</p:attrName>
                                        </p:attrNameLst>
                                      </p:cBhvr>
                                      <p:to>
                                        <p:strVal val="visible"/>
                                      </p:to>
                                    </p:set>
                                    <p:animEffect transition="in" filter="wipe(left)">
                                      <p:cBhvr>
                                        <p:cTn id="97" dur="500"/>
                                        <p:tgtEl>
                                          <p:spTgt spid="86225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62257"/>
                                        </p:tgtEl>
                                        <p:attrNameLst>
                                          <p:attrName>style.visibility</p:attrName>
                                        </p:attrNameLst>
                                      </p:cBhvr>
                                      <p:to>
                                        <p:strVal val="visible"/>
                                      </p:to>
                                    </p:set>
                                    <p:animEffect transition="in" filter="wipe(left)">
                                      <p:cBhvr>
                                        <p:cTn id="102" dur="500"/>
                                        <p:tgtEl>
                                          <p:spTgt spid="86225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62258"/>
                                        </p:tgtEl>
                                        <p:attrNameLst>
                                          <p:attrName>style.visibility</p:attrName>
                                        </p:attrNameLst>
                                      </p:cBhvr>
                                      <p:to>
                                        <p:strVal val="visible"/>
                                      </p:to>
                                    </p:set>
                                    <p:animEffect transition="in" filter="wipe(left)">
                                      <p:cBhvr>
                                        <p:cTn id="107" dur="500"/>
                                        <p:tgtEl>
                                          <p:spTgt spid="86225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62260"/>
                                        </p:tgtEl>
                                        <p:attrNameLst>
                                          <p:attrName>style.visibility</p:attrName>
                                        </p:attrNameLst>
                                      </p:cBhvr>
                                      <p:to>
                                        <p:strVal val="visible"/>
                                      </p:to>
                                    </p:set>
                                    <p:animEffect transition="in" filter="wipe(left)">
                                      <p:cBhvr>
                                        <p:cTn id="112" dur="500"/>
                                        <p:tgtEl>
                                          <p:spTgt spid="86226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862261"/>
                                        </p:tgtEl>
                                        <p:attrNameLst>
                                          <p:attrName>style.visibility</p:attrName>
                                        </p:attrNameLst>
                                      </p:cBhvr>
                                      <p:to>
                                        <p:strVal val="visible"/>
                                      </p:to>
                                    </p:set>
                                    <p:animEffect transition="in" filter="wipe(left)">
                                      <p:cBhvr>
                                        <p:cTn id="117" dur="500"/>
                                        <p:tgtEl>
                                          <p:spTgt spid="86226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62262"/>
                                        </p:tgtEl>
                                        <p:attrNameLst>
                                          <p:attrName>style.visibility</p:attrName>
                                        </p:attrNameLst>
                                      </p:cBhvr>
                                      <p:to>
                                        <p:strVal val="visible"/>
                                      </p:to>
                                    </p:set>
                                    <p:animEffect transition="in" filter="wipe(left)">
                                      <p:cBhvr>
                                        <p:cTn id="122" dur="500"/>
                                        <p:tgtEl>
                                          <p:spTgt spid="862262"/>
                                        </p:tgtEl>
                                      </p:cBhvr>
                                    </p:animEffect>
                                  </p:childTnLst>
                                </p:cTn>
                              </p:par>
                            </p:childTnLst>
                          </p:cTn>
                        </p:par>
                        <p:par>
                          <p:cTn id="123" fill="hold" nodeType="afterGroup">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862266"/>
                                        </p:tgtEl>
                                        <p:attrNameLst>
                                          <p:attrName>style.visibility</p:attrName>
                                        </p:attrNameLst>
                                      </p:cBhvr>
                                      <p:to>
                                        <p:strVal val="visible"/>
                                      </p:to>
                                    </p:set>
                                    <p:animEffect transition="in" filter="wipe(left)">
                                      <p:cBhvr>
                                        <p:cTn id="126" dur="500"/>
                                        <p:tgtEl>
                                          <p:spTgt spid="862266"/>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862263"/>
                                        </p:tgtEl>
                                        <p:attrNameLst>
                                          <p:attrName>style.visibility</p:attrName>
                                        </p:attrNameLst>
                                      </p:cBhvr>
                                      <p:to>
                                        <p:strVal val="visible"/>
                                      </p:to>
                                    </p:set>
                                    <p:animEffect transition="in" filter="wipe(left)">
                                      <p:cBhvr>
                                        <p:cTn id="131" dur="500"/>
                                        <p:tgtEl>
                                          <p:spTgt spid="862263"/>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862264"/>
                                        </p:tgtEl>
                                        <p:attrNameLst>
                                          <p:attrName>style.visibility</p:attrName>
                                        </p:attrNameLst>
                                      </p:cBhvr>
                                      <p:to>
                                        <p:strVal val="visible"/>
                                      </p:to>
                                    </p:set>
                                    <p:animEffect transition="in" filter="wipe(left)">
                                      <p:cBhvr>
                                        <p:cTn id="136" dur="500"/>
                                        <p:tgtEl>
                                          <p:spTgt spid="862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36" grpId="0"/>
      <p:bldP spid="862237" grpId="0"/>
      <p:bldP spid="862238" grpId="0"/>
      <p:bldP spid="862239" grpId="0"/>
      <p:bldP spid="862240" grpId="0"/>
      <p:bldP spid="862242" grpId="0"/>
      <p:bldP spid="862243" grpId="0"/>
      <p:bldP spid="862244" grpId="0"/>
      <p:bldP spid="862245" grpId="0"/>
      <p:bldP spid="862246" grpId="0"/>
      <p:bldP spid="862248" grpId="0"/>
      <p:bldP spid="862249" grpId="0"/>
      <p:bldP spid="862250" grpId="0"/>
      <p:bldP spid="862251" grpId="0"/>
      <p:bldP spid="862252" grpId="0"/>
      <p:bldP spid="862254" grpId="0"/>
      <p:bldP spid="862255" grpId="0"/>
      <p:bldP spid="862256" grpId="0"/>
      <p:bldP spid="862257" grpId="0"/>
      <p:bldP spid="862258" grpId="0"/>
      <p:bldP spid="862260" grpId="0"/>
      <p:bldP spid="862261" grpId="0"/>
      <p:bldP spid="862262" grpId="0"/>
      <p:bldP spid="862263" grpId="0"/>
      <p:bldP spid="862264" grpId="0"/>
      <p:bldP spid="862266" grpId="0"/>
      <p:bldP spid="8622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9</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50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14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14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14000"/>
              </a:lnSpc>
              <a:spcBef>
                <a:spcPts val="600"/>
              </a:spcBef>
              <a:buClr>
                <a:srgbClr val="CC0000"/>
              </a:buClr>
              <a:buSzPct val="100000"/>
              <a:buFont typeface="+mj-lt"/>
              <a:buAutoNum type="arabicPeriod"/>
              <a:defRPr/>
            </a:pPr>
            <a:r>
              <a:rPr lang="en-US" sz="1900" b="0" dirty="0" smtClean="0">
                <a:latin typeface="Liberation Sans" panose="020B0604020202020204" pitchFamily="34" charset="0"/>
              </a:rPr>
              <a:t>Describe </a:t>
            </a:r>
            <a:r>
              <a:rPr lang="en-US" sz="1900" b="0" dirty="0">
                <a:latin typeface="Liberation Sans" panose="020B0604020202020204" pitchFamily="34" charset="0"/>
              </a:rPr>
              <a:t>how the historical cost </a:t>
            </a:r>
            <a:r>
              <a:rPr lang="en-US" sz="1900" b="0" dirty="0" smtClean="0">
                <a:latin typeface="Liberation Sans" panose="020B0604020202020204" pitchFamily="34" charset="0"/>
              </a:rPr>
              <a:t>principle applies </a:t>
            </a:r>
            <a:r>
              <a:rPr lang="en-US" sz="1900" b="0" dirty="0">
                <a:latin typeface="Liberation Sans" panose="020B0604020202020204" pitchFamily="34" charset="0"/>
              </a:rPr>
              <a:t>to plant </a:t>
            </a:r>
            <a:r>
              <a:rPr lang="en-US" sz="1900" b="0" dirty="0" smtClean="0">
                <a:latin typeface="Liberation Sans" panose="020B0604020202020204" pitchFamily="34" charset="0"/>
              </a:rPr>
              <a:t>assets.</a:t>
            </a:r>
          </a:p>
          <a:p>
            <a:pPr marL="341313" indent="-341313" algn="l" defTabSz="865188" eaLnBrk="1" hangingPunct="1">
              <a:lnSpc>
                <a:spcPct val="114000"/>
              </a:lnSpc>
              <a:spcBef>
                <a:spcPts val="600"/>
              </a:spcBef>
              <a:buClr>
                <a:srgbClr val="CC0000"/>
              </a:buClr>
              <a:buSzPct val="100000"/>
              <a:buFont typeface="+mj-lt"/>
              <a:buAutoNum type="arabicPeriod"/>
              <a:defRPr/>
            </a:pPr>
            <a:r>
              <a:rPr lang="en-US" sz="1900" b="0" dirty="0" smtClean="0">
                <a:latin typeface="Liberation Sans" panose="020B0604020202020204" pitchFamily="34" charset="0"/>
              </a:rPr>
              <a:t>Explain </a:t>
            </a:r>
            <a:r>
              <a:rPr lang="en-US" sz="1900" b="0" dirty="0">
                <a:latin typeface="Liberation Sans" panose="020B0604020202020204" pitchFamily="34" charset="0"/>
              </a:rPr>
              <a:t>the concept of depreciation and how </a:t>
            </a:r>
            <a:r>
              <a:rPr lang="en-US" sz="1900" b="0" dirty="0" smtClean="0">
                <a:latin typeface="Liberation Sans" panose="020B0604020202020204" pitchFamily="34" charset="0"/>
              </a:rPr>
              <a:t>to compute it.</a:t>
            </a:r>
          </a:p>
          <a:p>
            <a:pPr marL="341313" indent="-341313" algn="l" defTabSz="865188" eaLnBrk="1" hangingPunct="1">
              <a:lnSpc>
                <a:spcPct val="114000"/>
              </a:lnSpc>
              <a:spcBef>
                <a:spcPts val="600"/>
              </a:spcBef>
              <a:buClr>
                <a:srgbClr val="CC0000"/>
              </a:buClr>
              <a:buSzPct val="100000"/>
              <a:buFont typeface="+mj-lt"/>
              <a:buAutoNum type="arabicPeriod"/>
              <a:defRPr/>
            </a:pPr>
            <a:r>
              <a:rPr lang="en-US" sz="1900" b="0" dirty="0" smtClean="0">
                <a:latin typeface="Liberation Sans" panose="020B0604020202020204" pitchFamily="34" charset="0"/>
              </a:rPr>
              <a:t>Distinguish </a:t>
            </a:r>
            <a:r>
              <a:rPr lang="en-US" sz="1900" b="0" dirty="0">
                <a:latin typeface="Liberation Sans" panose="020B0604020202020204" pitchFamily="34" charset="0"/>
              </a:rPr>
              <a:t>between revenue and </a:t>
            </a:r>
            <a:r>
              <a:rPr lang="en-US" sz="1900" b="0" dirty="0" smtClean="0">
                <a:latin typeface="Liberation Sans" panose="020B0604020202020204" pitchFamily="34" charset="0"/>
              </a:rPr>
              <a:t>capital expenditures</a:t>
            </a:r>
            <a:r>
              <a:rPr lang="en-US" sz="1900" b="0" dirty="0">
                <a:latin typeface="Liberation Sans" panose="020B0604020202020204" pitchFamily="34" charset="0"/>
              </a:rPr>
              <a:t>, and explain the entries for </a:t>
            </a:r>
            <a:r>
              <a:rPr lang="en-US" sz="1900" b="0" dirty="0" smtClean="0">
                <a:latin typeface="Liberation Sans" panose="020B0604020202020204" pitchFamily="34" charset="0"/>
              </a:rPr>
              <a:t>each.</a:t>
            </a:r>
          </a:p>
          <a:p>
            <a:pPr marL="341313" indent="-341313" algn="l" defTabSz="865188" eaLnBrk="1" hangingPunct="1">
              <a:lnSpc>
                <a:spcPct val="114000"/>
              </a:lnSpc>
              <a:spcBef>
                <a:spcPts val="600"/>
              </a:spcBef>
              <a:buClr>
                <a:srgbClr val="CC0000"/>
              </a:buClr>
              <a:buSzPct val="100000"/>
              <a:buFont typeface="+mj-lt"/>
              <a:buAutoNum type="arabicPeriod"/>
              <a:defRPr/>
            </a:pPr>
            <a:r>
              <a:rPr lang="en-US" sz="1900" b="0" dirty="0" smtClean="0">
                <a:latin typeface="Liberation Sans" panose="020B0604020202020204" pitchFamily="34" charset="0"/>
              </a:rPr>
              <a:t>Explain </a:t>
            </a:r>
            <a:r>
              <a:rPr lang="en-US" sz="1900" b="0" dirty="0">
                <a:latin typeface="Liberation Sans" panose="020B0604020202020204" pitchFamily="34" charset="0"/>
              </a:rPr>
              <a:t>how to account for the disposal of </a:t>
            </a:r>
            <a:r>
              <a:rPr lang="en-US" sz="1900" b="0" dirty="0" smtClean="0">
                <a:latin typeface="Liberation Sans" panose="020B0604020202020204" pitchFamily="34" charset="0"/>
              </a:rPr>
              <a:t>a plant asset.</a:t>
            </a:r>
          </a:p>
          <a:p>
            <a:pPr marL="341313" indent="-341313" algn="l" defTabSz="865188" eaLnBrk="1" hangingPunct="1">
              <a:lnSpc>
                <a:spcPct val="114000"/>
              </a:lnSpc>
              <a:spcBef>
                <a:spcPts val="600"/>
              </a:spcBef>
              <a:buClr>
                <a:srgbClr val="CC0000"/>
              </a:buClr>
              <a:buSzPct val="100000"/>
              <a:buFont typeface="+mj-lt"/>
              <a:buAutoNum type="arabicPeriod"/>
              <a:defRPr/>
            </a:pPr>
            <a:r>
              <a:rPr lang="en-US" sz="1900" b="0" dirty="0" smtClean="0">
                <a:latin typeface="Liberation Sans" panose="020B0604020202020204" pitchFamily="34" charset="0"/>
              </a:rPr>
              <a:t>Compute </a:t>
            </a:r>
            <a:r>
              <a:rPr lang="en-US" sz="1900" b="0" dirty="0">
                <a:latin typeface="Liberation Sans" panose="020B0604020202020204" pitchFamily="34" charset="0"/>
              </a:rPr>
              <a:t>periodic depletion of </a:t>
            </a:r>
            <a:r>
              <a:rPr lang="en-US" sz="1900" b="0" dirty="0" smtClean="0">
                <a:latin typeface="Liberation Sans" panose="020B0604020202020204" pitchFamily="34" charset="0"/>
              </a:rPr>
              <a:t>extractable natural resources.</a:t>
            </a:r>
          </a:p>
          <a:p>
            <a:pPr marL="341313" indent="-341313" algn="l" defTabSz="865188" eaLnBrk="1" hangingPunct="1">
              <a:lnSpc>
                <a:spcPct val="114000"/>
              </a:lnSpc>
              <a:spcBef>
                <a:spcPts val="600"/>
              </a:spcBef>
              <a:buClr>
                <a:srgbClr val="CC0000"/>
              </a:buClr>
              <a:buSzPct val="100000"/>
              <a:buFont typeface="+mj-lt"/>
              <a:buAutoNum type="arabicPeriod"/>
              <a:defRPr/>
            </a:pPr>
            <a:r>
              <a:rPr lang="en-US" sz="1900" b="0" dirty="0" smtClean="0">
                <a:latin typeface="Liberation Sans" panose="020B0604020202020204" pitchFamily="34" charset="0"/>
              </a:rPr>
              <a:t>Explain </a:t>
            </a:r>
            <a:r>
              <a:rPr lang="en-US" sz="1900" b="0" dirty="0">
                <a:latin typeface="Liberation Sans" panose="020B0604020202020204" pitchFamily="34" charset="0"/>
              </a:rPr>
              <a:t>the basic issues related to </a:t>
            </a:r>
            <a:r>
              <a:rPr lang="en-US" sz="1900" b="0" dirty="0" smtClean="0">
                <a:latin typeface="Liberation Sans" panose="020B0604020202020204" pitchFamily="34" charset="0"/>
              </a:rPr>
              <a:t>accounting for </a:t>
            </a:r>
            <a:r>
              <a:rPr lang="en-US" sz="1900" b="0" dirty="0">
                <a:latin typeface="Liberation Sans" panose="020B0604020202020204" pitchFamily="34" charset="0"/>
              </a:rPr>
              <a:t>intangible </a:t>
            </a:r>
            <a:r>
              <a:rPr lang="en-US" sz="1900" b="0" dirty="0" smtClean="0">
                <a:latin typeface="Liberation Sans" panose="020B0604020202020204" pitchFamily="34" charset="0"/>
              </a:rPr>
              <a:t>assets.</a:t>
            </a:r>
          </a:p>
          <a:p>
            <a:pPr marL="341313" indent="-341313" algn="l" defTabSz="865188" eaLnBrk="1" hangingPunct="1">
              <a:lnSpc>
                <a:spcPct val="114000"/>
              </a:lnSpc>
              <a:spcBef>
                <a:spcPts val="600"/>
              </a:spcBef>
              <a:buClr>
                <a:srgbClr val="CC0000"/>
              </a:buClr>
              <a:buSzPct val="100000"/>
              <a:buFont typeface="+mj-lt"/>
              <a:buAutoNum type="arabicPeriod"/>
              <a:defRPr/>
            </a:pPr>
            <a:r>
              <a:rPr lang="en-US" sz="1900" b="0" dirty="0" smtClean="0">
                <a:latin typeface="Liberation Sans" panose="020B0604020202020204" pitchFamily="34" charset="0"/>
              </a:rPr>
              <a:t>Indicate </a:t>
            </a:r>
            <a:r>
              <a:rPr lang="en-US" sz="1900" b="0" dirty="0">
                <a:latin typeface="Liberation Sans" panose="020B0604020202020204" pitchFamily="34" charset="0"/>
              </a:rPr>
              <a:t>how plant assets, natural resources</a:t>
            </a:r>
            <a:r>
              <a:rPr lang="en-US" sz="1900" b="0" dirty="0" smtClean="0">
                <a:latin typeface="Liberation Sans" panose="020B0604020202020204" pitchFamily="34" charset="0"/>
              </a:rPr>
              <a:t>, and </a:t>
            </a:r>
            <a:r>
              <a:rPr lang="en-US" sz="1900" b="0" dirty="0">
                <a:latin typeface="Liberation Sans" panose="020B0604020202020204" pitchFamily="34" charset="0"/>
              </a:rPr>
              <a:t>intangible assets are reported.</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1945944" y="623248"/>
            <a:ext cx="6934200" cy="11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sz="3300" dirty="0" smtClean="0">
                <a:solidFill>
                  <a:srgbClr val="5F5F5F"/>
                </a:solidFill>
                <a:latin typeface="Liberation Sans" panose="020B0604020202020204" pitchFamily="34" charset="0"/>
              </a:rPr>
              <a:t>Plant </a:t>
            </a:r>
            <a:r>
              <a:rPr lang="en-US" sz="3300" dirty="0">
                <a:solidFill>
                  <a:srgbClr val="5F5F5F"/>
                </a:solidFill>
                <a:latin typeface="Liberation Sans" panose="020B0604020202020204" pitchFamily="34" charset="0"/>
              </a:rPr>
              <a:t>Assets, </a:t>
            </a:r>
            <a:r>
              <a:rPr lang="en-US" sz="3300" dirty="0" smtClean="0">
                <a:solidFill>
                  <a:srgbClr val="5F5F5F"/>
                </a:solidFill>
                <a:latin typeface="Liberation Sans" panose="020B0604020202020204" pitchFamily="34" charset="0"/>
              </a:rPr>
              <a:t>Natural Resources</a:t>
            </a:r>
            <a:r>
              <a:rPr lang="en-US" sz="3300" dirty="0">
                <a:solidFill>
                  <a:srgbClr val="5F5F5F"/>
                </a:solidFill>
                <a:latin typeface="Liberation Sans" panose="020B0604020202020204" pitchFamily="34" charset="0"/>
              </a:rPr>
              <a:t>, </a:t>
            </a:r>
            <a:r>
              <a:rPr lang="en-US" sz="3300" dirty="0" smtClean="0">
                <a:solidFill>
                  <a:srgbClr val="5F5F5F"/>
                </a:solidFill>
                <a:latin typeface="Liberation Sans" panose="020B0604020202020204" pitchFamily="34" charset="0"/>
              </a:rPr>
              <a:t>and Intangible </a:t>
            </a:r>
            <a:r>
              <a:rPr lang="en-US" sz="3300" dirty="0">
                <a:solidFill>
                  <a:srgbClr val="5F5F5F"/>
                </a:solidFill>
                <a:latin typeface="Liberation Sans" panose="020B0604020202020204" pitchFamily="34" charset="0"/>
              </a:rPr>
              <a:t>Assets</a:t>
            </a:r>
            <a:endParaRPr lang="en-US" altLang="en-US" sz="330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869744"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121423851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9715" name="Object 3"/>
          <p:cNvGraphicFramePr>
            <a:graphicFrameLocks noChangeAspect="1"/>
          </p:cNvGraphicFramePr>
          <p:nvPr>
            <p:extLst>
              <p:ext uri="{D42A27DB-BD31-4B8C-83A1-F6EECF244321}">
                <p14:modId xmlns:p14="http://schemas.microsoft.com/office/powerpoint/2010/main" val="1318301213"/>
              </p:ext>
            </p:extLst>
          </p:nvPr>
        </p:nvGraphicFramePr>
        <p:xfrm>
          <a:off x="381000" y="1828800"/>
          <a:ext cx="8251825" cy="4005263"/>
        </p:xfrm>
        <a:graphic>
          <a:graphicData uri="http://schemas.openxmlformats.org/presentationml/2006/ole">
            <mc:AlternateContent xmlns:mc="http://schemas.openxmlformats.org/markup-compatibility/2006">
              <mc:Choice xmlns:v="urn:schemas-microsoft-com:vml" Requires="v">
                <p:oleObj spid="_x0000_s1139867" name="Worksheet" r:id="rId4" imgW="6291127" imgH="3052970" progId="Excel.Sheet.8">
                  <p:embed/>
                </p:oleObj>
              </mc:Choice>
              <mc:Fallback>
                <p:oleObj name="Worksheet" r:id="rId4" imgW="6291127" imgH="3052970" progId="Excel.Sheet.8">
                  <p:embed/>
                  <p:pic>
                    <p:nvPicPr>
                      <p:cNvPr id="0" name="Object 3"/>
                      <p:cNvPicPr>
                        <a:picLocks noChangeAspect="1" noChangeArrowheads="1"/>
                      </p:cNvPicPr>
                      <p:nvPr/>
                    </p:nvPicPr>
                    <p:blipFill>
                      <a:blip r:embed="rId5"/>
                      <a:srcRect/>
                      <a:stretch>
                        <a:fillRect/>
                      </a:stretch>
                    </p:blipFill>
                    <p:spPr bwMode="auto">
                      <a:xfrm>
                        <a:off x="381000" y="1828800"/>
                        <a:ext cx="8251825" cy="4005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9716" name="Line 4"/>
          <p:cNvSpPr>
            <a:spLocks noChangeShapeType="1"/>
          </p:cNvSpPr>
          <p:nvPr/>
        </p:nvSpPr>
        <p:spPr bwMode="auto">
          <a:xfrm>
            <a:off x="6248400" y="4343400"/>
            <a:ext cx="533400" cy="0"/>
          </a:xfrm>
          <a:prstGeom prst="line">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0"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7"/>
          <p:cNvSpPr txBox="1">
            <a:spLocks noChangeArrowheads="1"/>
          </p:cNvSpPr>
          <p:nvPr/>
        </p:nvSpPr>
        <p:spPr bwMode="auto">
          <a:xfrm>
            <a:off x="609600" y="1299399"/>
            <a:ext cx="2743200" cy="480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ClrTx/>
              <a:buSzPct val="80000"/>
              <a:buFontTx/>
              <a:buNone/>
            </a:pPr>
            <a:r>
              <a:rPr lang="en-US" altLang="en-US" dirty="0" smtClean="0">
                <a:latin typeface="Liberation Sans" panose="020B0604020202020204" pitchFamily="34" charset="0"/>
              </a:rPr>
              <a:t>Illustration:</a:t>
            </a:r>
            <a:endParaRPr lang="en-US" altLang="en-US" dirty="0">
              <a:latin typeface="Liberation Sans" panose="020B0604020202020204" pitchFamily="34" charset="0"/>
            </a:endParaRPr>
          </a:p>
        </p:txBody>
      </p:sp>
      <p:sp>
        <p:nvSpPr>
          <p:cNvPr id="13" name="Rectangle 12"/>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smtClean="0">
                <a:latin typeface="Liberation Sans" panose="020B0604020202020204" pitchFamily="34" charset="0"/>
              </a:rPr>
              <a:t>DECLINING-BALANCE METHOD</a:t>
            </a:r>
            <a:endParaRPr lang="en-US" altLang="en-US" sz="3200" dirty="0">
              <a:latin typeface="Liberation Sans" panose="020B0604020202020204" pitchFamily="34" charset="0"/>
            </a:endParaRPr>
          </a:p>
        </p:txBody>
      </p:sp>
      <p:sp>
        <p:nvSpPr>
          <p:cNvPr id="1139723" name="Text Box 11"/>
          <p:cNvSpPr txBox="1">
            <a:spLocks noChangeArrowheads="1"/>
          </p:cNvSpPr>
          <p:nvPr/>
        </p:nvSpPr>
        <p:spPr bwMode="auto">
          <a:xfrm>
            <a:off x="7115040" y="505773"/>
            <a:ext cx="1676400" cy="955675"/>
          </a:xfrm>
          <a:prstGeom prst="rect">
            <a:avLst/>
          </a:prstGeom>
          <a:solidFill>
            <a:schemeClr val="bg1"/>
          </a:solidFill>
          <a:ln w="28575" cap="sq">
            <a:solidFill>
              <a:srgbClr val="CC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105000"/>
              </a:lnSpc>
              <a:spcBef>
                <a:spcPct val="30000"/>
              </a:spcBef>
              <a:buClrTx/>
              <a:buSzPct val="80000"/>
              <a:buFontTx/>
              <a:buNone/>
            </a:pPr>
            <a:r>
              <a:rPr lang="en-US" altLang="en-US" sz="2600" dirty="0">
                <a:latin typeface="Liberation Sans" panose="020B0604020202020204" pitchFamily="34" charset="0"/>
              </a:rPr>
              <a:t>Partial Year</a:t>
            </a:r>
            <a:endParaRPr lang="en-US" altLang="en-US" b="0"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0"/>
          <p:cNvSpPr txBox="1">
            <a:spLocks noChangeArrowheads="1"/>
          </p:cNvSpPr>
          <p:nvPr/>
        </p:nvSpPr>
        <p:spPr bwMode="auto">
          <a:xfrm>
            <a:off x="242248" y="5127008"/>
            <a:ext cx="1815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defRPr sz="1200">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gn="l"/>
            <a:r>
              <a:rPr lang="en-US" dirty="0" smtClean="0"/>
              <a:t>ILLUSTRATION 9-14</a:t>
            </a:r>
            <a:endParaRPr lang="en-US" dirty="0"/>
          </a:p>
          <a:p>
            <a:pPr algn="l"/>
            <a:r>
              <a:rPr lang="en-US" b="0" dirty="0"/>
              <a:t>Comparison of </a:t>
            </a:r>
            <a:r>
              <a:rPr lang="en-US" b="0" dirty="0" smtClean="0"/>
              <a:t>depreciation methods</a:t>
            </a:r>
            <a:endParaRPr lang="en-US" altLang="en-US" b="0" dirty="0"/>
          </a:p>
        </p:txBody>
      </p:sp>
      <p:sp>
        <p:nvSpPr>
          <p:cNvPr id="11" name="Line 12"/>
          <p:cNvSpPr>
            <a:spLocks noChangeShapeType="1"/>
          </p:cNvSpPr>
          <p:nvPr/>
        </p:nvSpPr>
        <p:spPr bwMode="auto">
          <a:xfrm flipV="1">
            <a:off x="304800" y="990599"/>
            <a:ext cx="8534400" cy="1"/>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2133600" y="5257800"/>
            <a:ext cx="6553200" cy="1255728"/>
          </a:xfrm>
          <a:prstGeom prst="rect">
            <a:avLst/>
          </a:prstGeom>
        </p:spPr>
        <p:txBody>
          <a:bodyPr wrap="square">
            <a:spAutoFit/>
          </a:bodyPr>
          <a:lstStyle/>
          <a:p>
            <a:pPr algn="l">
              <a:lnSpc>
                <a:spcPct val="120000"/>
              </a:lnSpc>
            </a:pPr>
            <a:r>
              <a:rPr lang="en-US" sz="2100" dirty="0">
                <a:latin typeface="Liberation Sans" panose="020B0604020202020204" pitchFamily="34" charset="0"/>
              </a:rPr>
              <a:t>Annual depreciation </a:t>
            </a:r>
            <a:r>
              <a:rPr lang="en-US" sz="2100" dirty="0" smtClean="0">
                <a:latin typeface="Liberation Sans" panose="020B0604020202020204" pitchFamily="34" charset="0"/>
              </a:rPr>
              <a:t>varies </a:t>
            </a:r>
            <a:r>
              <a:rPr lang="en-US" sz="2100" b="0" dirty="0">
                <a:latin typeface="Liberation Sans" panose="020B0604020202020204" pitchFamily="34" charset="0"/>
              </a:rPr>
              <a:t>considerably among the methods, </a:t>
            </a:r>
            <a:r>
              <a:rPr lang="en-US" sz="2100" dirty="0">
                <a:latin typeface="Liberation Sans" panose="020B0604020202020204" pitchFamily="34" charset="0"/>
              </a:rPr>
              <a:t>but total depreciation expense is the same </a:t>
            </a:r>
            <a:r>
              <a:rPr lang="en-US" sz="2100" b="0" dirty="0" smtClean="0">
                <a:latin typeface="Liberation Sans" panose="020B0604020202020204" pitchFamily="34" charset="0"/>
              </a:rPr>
              <a:t>(€12,000</a:t>
            </a:r>
            <a:r>
              <a:rPr lang="en-US" sz="2100" b="0" dirty="0">
                <a:latin typeface="Liberation Sans" panose="020B0604020202020204" pitchFamily="34" charset="0"/>
              </a:rPr>
              <a:t>) for the </a:t>
            </a:r>
            <a:r>
              <a:rPr lang="en-US" sz="2100" b="0" dirty="0" smtClean="0">
                <a:latin typeface="Liberation Sans" panose="020B0604020202020204" pitchFamily="34" charset="0"/>
              </a:rPr>
              <a:t>five-year </a:t>
            </a:r>
            <a:r>
              <a:rPr lang="en-US" sz="2100" b="0" dirty="0">
                <a:latin typeface="Liberation Sans" panose="020B0604020202020204" pitchFamily="34" charset="0"/>
              </a:rPr>
              <a:t>period.</a:t>
            </a: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smtClean="0">
                <a:latin typeface="Liberation Sans" panose="020B0604020202020204" pitchFamily="34" charset="0"/>
              </a:rPr>
              <a:t>COMPARISON OF METHODS</a:t>
            </a:r>
            <a:endParaRPr lang="en-US" altLang="en-US" sz="3200" dirty="0">
              <a:latin typeface="Liberation Sans" panose="020B0604020202020204" pitchFamily="34" charset="0"/>
            </a:endParaRPr>
          </a:p>
        </p:txBody>
      </p:sp>
      <p:pic>
        <p:nvPicPr>
          <p:cNvPr id="1140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0504"/>
            <a:ext cx="8534400" cy="363858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extLst>
      <p:ext uri="{BB962C8B-B14F-4D97-AF65-F5344CB8AC3E}">
        <p14:creationId xmlns:p14="http://schemas.microsoft.com/office/powerpoint/2010/main" val="1369735239"/>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2"/>
          <p:cNvSpPr>
            <a:spLocks noChangeShapeType="1"/>
          </p:cNvSpPr>
          <p:nvPr/>
        </p:nvSpPr>
        <p:spPr bwMode="auto">
          <a:xfrm flipV="1">
            <a:off x="304800" y="990599"/>
            <a:ext cx="8534400" cy="1"/>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1143000" y="6096000"/>
            <a:ext cx="1905000" cy="461665"/>
          </a:xfrm>
          <a:prstGeom prst="rect">
            <a:avLst/>
          </a:prstGeom>
        </p:spPr>
        <p:txBody>
          <a:bodyPr wrap="square">
            <a:spAutoFit/>
          </a:bodyPr>
          <a:lstStyle/>
          <a:p>
            <a:pPr algn="l"/>
            <a:r>
              <a:rPr lang="en-US" sz="1200" dirty="0">
                <a:latin typeface="Liberation Sans" panose="020B0604020202020204" pitchFamily="34" charset="0"/>
              </a:rPr>
              <a:t>ILLUSTRATION </a:t>
            </a:r>
            <a:r>
              <a:rPr lang="en-US" sz="1200" dirty="0" smtClean="0">
                <a:latin typeface="Liberation Sans" panose="020B0604020202020204" pitchFamily="34" charset="0"/>
              </a:rPr>
              <a:t>9-15</a:t>
            </a:r>
            <a:endParaRPr lang="en-US" sz="1200" dirty="0">
              <a:latin typeface="Liberation Sans" panose="020B0604020202020204" pitchFamily="34" charset="0"/>
            </a:endParaRPr>
          </a:p>
          <a:p>
            <a:pPr algn="l"/>
            <a:r>
              <a:rPr lang="en-US" sz="1200" b="0" dirty="0">
                <a:latin typeface="Liberation Sans" panose="020B0604020202020204" pitchFamily="34" charset="0"/>
              </a:rPr>
              <a:t>Patterns of depreciation</a:t>
            </a: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smtClean="0">
                <a:latin typeface="Liberation Sans" panose="020B0604020202020204" pitchFamily="34" charset="0"/>
              </a:rPr>
              <a:t>COMPARISON OF METHODS</a:t>
            </a:r>
            <a:endParaRPr lang="en-US" altLang="en-US" sz="3200" dirty="0">
              <a:latin typeface="Liberation Sans" panose="020B0604020202020204" pitchFamily="34" charset="0"/>
            </a:endParaRPr>
          </a:p>
        </p:txBody>
      </p:sp>
      <p:pic>
        <p:nvPicPr>
          <p:cNvPr id="1141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552" y="1421529"/>
            <a:ext cx="6581604" cy="46121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extLst>
      <p:ext uri="{BB962C8B-B14F-4D97-AF65-F5344CB8AC3E}">
        <p14:creationId xmlns:p14="http://schemas.microsoft.com/office/powerpoint/2010/main" val="2605919794"/>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Text Box 2"/>
          <p:cNvSpPr txBox="1">
            <a:spLocks noChangeArrowheads="1"/>
          </p:cNvSpPr>
          <p:nvPr/>
        </p:nvSpPr>
        <p:spPr bwMode="auto">
          <a:xfrm>
            <a:off x="609600" y="1905000"/>
            <a:ext cx="7861300" cy="197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60000"/>
              </a:spcBef>
              <a:buClr>
                <a:srgbClr val="CC0000"/>
              </a:buClr>
              <a:buSzPct val="80000"/>
              <a:buFont typeface="Wingdings" pitchFamily="2" charset="2"/>
              <a:buChar char="u"/>
            </a:pPr>
            <a:r>
              <a:rPr lang="en-US" altLang="en-US" sz="2200" b="0" dirty="0">
                <a:latin typeface="Liberation Sans" panose="020B0604020202020204" pitchFamily="34" charset="0"/>
              </a:rPr>
              <a:t>IFRS requires component depreciation for plant assets. </a:t>
            </a:r>
          </a:p>
          <a:p>
            <a:pPr lvl="1">
              <a:lnSpc>
                <a:spcPct val="125000"/>
              </a:lnSpc>
              <a:spcBef>
                <a:spcPct val="60000"/>
              </a:spcBef>
              <a:buClr>
                <a:srgbClr val="CC0000"/>
              </a:buClr>
              <a:buSzPct val="80000"/>
              <a:buFont typeface="Wingdings" pitchFamily="2" charset="2"/>
              <a:buChar char="u"/>
            </a:pPr>
            <a:r>
              <a:rPr lang="en-US" altLang="en-US" sz="2200" b="0" dirty="0">
                <a:latin typeface="Liberation Sans" panose="020B0604020202020204" pitchFamily="34" charset="0"/>
              </a:rPr>
              <a:t>Requires that any significant parts of a plant asset that have significantly different estimated useful lives should be separately depreciated.</a:t>
            </a:r>
          </a:p>
        </p:txBody>
      </p:sp>
      <p:sp>
        <p:nvSpPr>
          <p:cNvPr id="857091" name="Text Box 3"/>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COMPONENT DEPRECIATION</a:t>
            </a:r>
            <a:endParaRPr lang="en-US" altLang="en-US" sz="2800" dirty="0">
              <a:solidFill>
                <a:srgbClr val="006600"/>
              </a:solidFill>
              <a:latin typeface="Liberation Sans" panose="020B0604020202020204" pitchFamily="34" charset="0"/>
            </a:endParaRPr>
          </a:p>
        </p:txBody>
      </p:sp>
      <p:sp>
        <p:nvSpPr>
          <p:cNvPr id="7" name="Rectangle 6"/>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smtClean="0">
                <a:solidFill>
                  <a:srgbClr val="C00000"/>
                </a:solidFill>
                <a:latin typeface="Liberation Sans" panose="020B0604020202020204" pitchFamily="34" charset="0"/>
              </a:rPr>
              <a:t>Depreciation</a:t>
            </a:r>
            <a:endParaRPr lang="en-US" altLang="en-US" sz="3200" dirty="0">
              <a:solidFill>
                <a:srgbClr val="C00000"/>
              </a:solidFill>
              <a:latin typeface="Liberation Sans" panose="020B0604020202020204" pitchFamily="34" charset="0"/>
            </a:endParaRPr>
          </a:p>
        </p:txBody>
      </p:sp>
      <p:sp>
        <p:nvSpPr>
          <p:cNvPr id="8"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4466" name="Rectangle 2"/>
          <p:cNvSpPr>
            <a:spLocks noGrp="1" noChangeArrowheads="1"/>
          </p:cNvSpPr>
          <p:nvPr>
            <p:ph type="body" idx="1"/>
          </p:nvPr>
        </p:nvSpPr>
        <p:spPr bwMode="auto">
          <a:xfrm>
            <a:off x="620713" y="1143000"/>
            <a:ext cx="8142287" cy="3124200"/>
          </a:xfrm>
          <a:solidFill>
            <a:srgbClr val="FFFFFF"/>
          </a:solidFill>
          <a:ln/>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35000"/>
              </a:lnSpc>
              <a:spcBef>
                <a:spcPct val="25000"/>
              </a:spcBef>
              <a:buFont typeface="Wingdings" pitchFamily="2" charset="2"/>
              <a:buNone/>
            </a:pPr>
            <a:r>
              <a:rPr lang="en-US" altLang="en-US" sz="1800" dirty="0">
                <a:solidFill>
                  <a:schemeClr val="tx1"/>
                </a:solidFill>
                <a:effectLst/>
              </a:rPr>
              <a:t>Illustration</a:t>
            </a:r>
            <a:r>
              <a:rPr lang="en-US" altLang="en-US" sz="1800" dirty="0" smtClean="0">
                <a:solidFill>
                  <a:schemeClr val="tx1"/>
                </a:solidFill>
                <a:effectLst/>
              </a:rPr>
              <a:t>: </a:t>
            </a:r>
            <a:r>
              <a:rPr lang="en-US" altLang="en-US" sz="1800" b="0" dirty="0">
                <a:solidFill>
                  <a:schemeClr val="tx1"/>
                </a:solidFill>
                <a:effectLst/>
              </a:rPr>
              <a:t>Lexure Construction builds an office building for HK$4,000,000. The building is estimated to have a 40-year useful life, however HK$320,000 of the cost of the building relates to personal property and HK$600,000 relates to land improvements. Because the personal property has a depreciable life of 5 years and the land improvements have a depreciable life of 10 years, Lexure must use component depreciation. Assuming that Lexure uses straight-line depreciation and no residual value, component depreciation for the first year of the office building is computed as follows. </a:t>
            </a:r>
          </a:p>
        </p:txBody>
      </p:sp>
      <p:pic>
        <p:nvPicPr>
          <p:cNvPr id="12144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37712"/>
            <a:ext cx="8534400" cy="174307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COMPONENT DEPRECIATION</a:t>
            </a:r>
          </a:p>
        </p:txBody>
      </p:sp>
      <p:sp>
        <p:nvSpPr>
          <p:cNvPr id="9"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2" name="Rectangle 1"/>
          <p:cNvSpPr/>
          <p:nvPr/>
        </p:nvSpPr>
        <p:spPr>
          <a:xfrm>
            <a:off x="631208" y="6154087"/>
            <a:ext cx="4572000" cy="461665"/>
          </a:xfrm>
          <a:prstGeom prst="rect">
            <a:avLst/>
          </a:prstGeom>
        </p:spPr>
        <p:txBody>
          <a:bodyPr wrap="square">
            <a:spAutoFit/>
          </a:bodyPr>
          <a:lstStyle/>
          <a:p>
            <a:r>
              <a:rPr lang="en-US" sz="1200" dirty="0">
                <a:latin typeface="Liberation Sans" panose="020B0604020202020204" pitchFamily="34" charset="0"/>
              </a:rPr>
              <a:t>Illustration 9-16</a:t>
            </a:r>
          </a:p>
          <a:p>
            <a:r>
              <a:rPr lang="en-US" sz="1200" b="0" dirty="0">
                <a:latin typeface="Liberation Sans" panose="020B0604020202020204" pitchFamily="34" charset="0"/>
              </a:rPr>
              <a:t>Component </a:t>
            </a:r>
            <a:r>
              <a:rPr lang="en-US" sz="1200" b="0" dirty="0" smtClean="0">
                <a:latin typeface="Liberation Sans" panose="020B0604020202020204" pitchFamily="34" charset="0"/>
              </a:rPr>
              <a:t>depreciation computation</a:t>
            </a:r>
            <a:endParaRPr lang="en-US" sz="1200" b="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Text Box 2"/>
          <p:cNvSpPr txBox="1">
            <a:spLocks noChangeArrowheads="1"/>
          </p:cNvSpPr>
          <p:nvPr/>
        </p:nvSpPr>
        <p:spPr bwMode="auto">
          <a:xfrm>
            <a:off x="609600" y="1905000"/>
            <a:ext cx="8153400" cy="396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60000"/>
              </a:spcBef>
              <a:buClrTx/>
              <a:buSzPct val="80000"/>
              <a:buFontTx/>
              <a:buNone/>
            </a:pPr>
            <a:r>
              <a:rPr lang="en-US" altLang="en-US" sz="2200" b="0" dirty="0">
                <a:latin typeface="Liberation Sans" panose="020B0604020202020204" pitchFamily="34" charset="0"/>
              </a:rPr>
              <a:t>Tax laws often do not require corporate taxpayers to use the same depreciation method on the tax return that is used in preparing financial statements.</a:t>
            </a:r>
          </a:p>
          <a:p>
            <a:pPr>
              <a:lnSpc>
                <a:spcPct val="125000"/>
              </a:lnSpc>
              <a:spcBef>
                <a:spcPct val="60000"/>
              </a:spcBef>
              <a:buClrTx/>
              <a:buSzPct val="80000"/>
              <a:buFontTx/>
              <a:buNone/>
            </a:pPr>
            <a:r>
              <a:rPr lang="en-US" altLang="en-US" sz="2200" b="0" dirty="0">
                <a:latin typeface="Liberation Sans" panose="020B0604020202020204" pitchFamily="34" charset="0"/>
              </a:rPr>
              <a:t>Many corporations use </a:t>
            </a:r>
          </a:p>
          <a:p>
            <a:pPr lvl="1">
              <a:lnSpc>
                <a:spcPct val="125000"/>
              </a:lnSpc>
              <a:spcBef>
                <a:spcPct val="60000"/>
              </a:spcBef>
              <a:buClr>
                <a:srgbClr val="CC0000"/>
              </a:buClr>
              <a:buSzPct val="80000"/>
              <a:buFont typeface="Wingdings" pitchFamily="2" charset="2"/>
              <a:buChar char="u"/>
            </a:pPr>
            <a:r>
              <a:rPr lang="en-US" altLang="en-US" sz="2100" b="0" dirty="0">
                <a:latin typeface="Liberation Sans" panose="020B0604020202020204" pitchFamily="34" charset="0"/>
              </a:rPr>
              <a:t>straight-line in their financial statements to maximize net income.</a:t>
            </a:r>
          </a:p>
          <a:p>
            <a:pPr lvl="1">
              <a:lnSpc>
                <a:spcPct val="125000"/>
              </a:lnSpc>
              <a:spcBef>
                <a:spcPct val="60000"/>
              </a:spcBef>
              <a:buClr>
                <a:srgbClr val="CC0000"/>
              </a:buClr>
              <a:buSzPct val="80000"/>
              <a:buFont typeface="Wingdings" pitchFamily="2" charset="2"/>
              <a:buChar char="u"/>
            </a:pPr>
            <a:r>
              <a:rPr lang="en-US" altLang="en-US" sz="2100" b="0" dirty="0">
                <a:latin typeface="Liberation Sans" panose="020B0604020202020204" pitchFamily="34" charset="0"/>
              </a:rPr>
              <a:t>an accelerated-depreciation method on their tax returns to minimize their income taxes.</a:t>
            </a:r>
          </a:p>
        </p:txBody>
      </p:sp>
      <p:sp>
        <p:nvSpPr>
          <p:cNvPr id="1212419" name="Text Box 3"/>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DEPRECIATION AND INCOME TAXES</a:t>
            </a:r>
            <a:endParaRPr lang="en-US" altLang="en-US" sz="2800" dirty="0">
              <a:solidFill>
                <a:srgbClr val="006600"/>
              </a:solidFill>
              <a:latin typeface="Liberation Sans" panose="020B0604020202020204" pitchFamily="34" charset="0"/>
            </a:endParaRPr>
          </a:p>
        </p:txBody>
      </p:sp>
      <p:sp>
        <p:nvSpPr>
          <p:cNvPr id="7" name="Rectangle 6"/>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smtClean="0">
                <a:solidFill>
                  <a:srgbClr val="C00000"/>
                </a:solidFill>
                <a:latin typeface="Liberation Sans" panose="020B0604020202020204" pitchFamily="34" charset="0"/>
              </a:rPr>
              <a:t>Depreciation</a:t>
            </a:r>
            <a:endParaRPr lang="en-US" altLang="en-US" sz="3200" dirty="0">
              <a:solidFill>
                <a:srgbClr val="C00000"/>
              </a:solidFill>
              <a:latin typeface="Liberation Sans" panose="020B0604020202020204" pitchFamily="34" charset="0"/>
            </a:endParaRPr>
          </a:p>
        </p:txBody>
      </p:sp>
      <p:sp>
        <p:nvSpPr>
          <p:cNvPr id="8"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Text Box 2"/>
          <p:cNvSpPr txBox="1">
            <a:spLocks noChangeArrowheads="1"/>
          </p:cNvSpPr>
          <p:nvPr/>
        </p:nvSpPr>
        <p:spPr bwMode="auto">
          <a:xfrm>
            <a:off x="914400" y="1890712"/>
            <a:ext cx="7543800" cy="163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1028700" indent="-457200">
              <a:defRPr sz="2400">
                <a:solidFill>
                  <a:schemeClr val="tx1"/>
                </a:solidFill>
                <a:latin typeface="Times New Roman" pitchFamily="18" charset="0"/>
              </a:defRPr>
            </a:lvl2pPr>
            <a:lvl3pPr marL="1489075" indent="-346075">
              <a:defRPr sz="2400">
                <a:solidFill>
                  <a:schemeClr val="tx1"/>
                </a:solidFill>
                <a:latin typeface="Times New Roman" pitchFamily="18" charset="0"/>
              </a:defRPr>
            </a:lvl3pPr>
            <a:lvl4pPr marL="2351088" indent="-457200">
              <a:defRPr sz="2400">
                <a:solidFill>
                  <a:schemeClr val="tx1"/>
                </a:solidFill>
                <a:latin typeface="Times New Roman" pitchFamily="18" charset="0"/>
              </a:defRPr>
            </a:lvl4pPr>
            <a:lvl5pPr marL="2922588" indent="-457200">
              <a:defRPr sz="2400">
                <a:solidFill>
                  <a:schemeClr val="tx1"/>
                </a:solidFill>
                <a:latin typeface="Times New Roman" pitchFamily="18" charset="0"/>
              </a:defRPr>
            </a:lvl5pPr>
            <a:lvl6pPr marL="3379788" indent="-457200" eaLnBrk="0" fontAlgn="base" hangingPunct="0">
              <a:spcBef>
                <a:spcPct val="0"/>
              </a:spcBef>
              <a:spcAft>
                <a:spcPct val="0"/>
              </a:spcAft>
              <a:defRPr sz="2400">
                <a:solidFill>
                  <a:schemeClr val="tx1"/>
                </a:solidFill>
                <a:latin typeface="Times New Roman" pitchFamily="18" charset="0"/>
              </a:defRPr>
            </a:lvl6pPr>
            <a:lvl7pPr marL="3836988" indent="-457200" eaLnBrk="0" fontAlgn="base" hangingPunct="0">
              <a:spcBef>
                <a:spcPct val="0"/>
              </a:spcBef>
              <a:spcAft>
                <a:spcPct val="0"/>
              </a:spcAft>
              <a:defRPr sz="2400">
                <a:solidFill>
                  <a:schemeClr val="tx1"/>
                </a:solidFill>
                <a:latin typeface="Times New Roman" pitchFamily="18" charset="0"/>
              </a:defRPr>
            </a:lvl7pPr>
            <a:lvl8pPr marL="4294188" indent="-457200" eaLnBrk="0" fontAlgn="base" hangingPunct="0">
              <a:spcBef>
                <a:spcPct val="0"/>
              </a:spcBef>
              <a:spcAft>
                <a:spcPct val="0"/>
              </a:spcAft>
              <a:defRPr sz="2400">
                <a:solidFill>
                  <a:schemeClr val="tx1"/>
                </a:solidFill>
                <a:latin typeface="Times New Roman" pitchFamily="18" charset="0"/>
              </a:defRPr>
            </a:lvl8pPr>
            <a:lvl9pPr marL="4751388" indent="-457200"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Accounted for in the period of change and future periods (</a:t>
            </a:r>
            <a:r>
              <a:rPr lang="en-US" altLang="en-US" sz="2300" dirty="0">
                <a:latin typeface="Liberation Sans" panose="020B0604020202020204" pitchFamily="34" charset="0"/>
              </a:rPr>
              <a:t>change in estimate</a:t>
            </a:r>
            <a:r>
              <a:rPr lang="en-US" altLang="en-US" sz="2300" b="0" dirty="0">
                <a:latin typeface="Liberation Sans" panose="020B0604020202020204" pitchFamily="34" charset="0"/>
              </a:rPr>
              <a:t>).</a:t>
            </a:r>
          </a:p>
          <a:p>
            <a:pPr>
              <a:lnSpc>
                <a:spcPct val="130000"/>
              </a:lnSpc>
              <a:spcBef>
                <a:spcPct val="50000"/>
              </a:spcBef>
              <a:buClr>
                <a:srgbClr val="CC0000"/>
              </a:buClr>
              <a:buSzPct val="80000"/>
              <a:buFont typeface="Wingdings" pitchFamily="2" charset="2"/>
              <a:buChar char="u"/>
            </a:pPr>
            <a:r>
              <a:rPr lang="en-US" altLang="en-US" sz="2300" b="0" dirty="0">
                <a:latin typeface="Liberation Sans" panose="020B0604020202020204" pitchFamily="34" charset="0"/>
              </a:rPr>
              <a:t>No restatement of prior </a:t>
            </a:r>
            <a:r>
              <a:rPr lang="en-US" altLang="en-US" sz="2300" b="0" dirty="0" smtClean="0">
                <a:latin typeface="Liberation Sans" panose="020B0604020202020204" pitchFamily="34" charset="0"/>
              </a:rPr>
              <a:t>years’ </a:t>
            </a:r>
            <a:r>
              <a:rPr lang="en-US" altLang="en-US" sz="2300" b="0" dirty="0">
                <a:latin typeface="Liberation Sans" panose="020B0604020202020204" pitchFamily="34" charset="0"/>
              </a:rPr>
              <a:t>depreciation expense.</a:t>
            </a:r>
          </a:p>
        </p:txBody>
      </p:sp>
      <p:sp>
        <p:nvSpPr>
          <p:cNvPr id="876554" name="Text Box 10"/>
          <p:cNvSpPr txBox="1">
            <a:spLocks noChangeArrowheads="1"/>
          </p:cNvSpPr>
          <p:nvPr/>
        </p:nvSpPr>
        <p:spPr bwMode="auto">
          <a:xfrm>
            <a:off x="609600" y="1295400"/>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REVISING PERIODIC DEPRECIATION</a:t>
            </a:r>
            <a:endParaRPr lang="en-US" altLang="en-US" sz="2800" dirty="0">
              <a:solidFill>
                <a:srgbClr val="006600"/>
              </a:solidFill>
              <a:latin typeface="Liberation Sans" panose="020B0604020202020204" pitchFamily="34" charset="0"/>
            </a:endParaRPr>
          </a:p>
        </p:txBody>
      </p:sp>
      <p:sp>
        <p:nvSpPr>
          <p:cNvPr id="7" name="Rectangle 6"/>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smtClean="0">
                <a:solidFill>
                  <a:srgbClr val="C00000"/>
                </a:solidFill>
                <a:latin typeface="Liberation Sans" panose="020B0604020202020204" pitchFamily="34" charset="0"/>
              </a:rPr>
              <a:t>Depreciation</a:t>
            </a:r>
            <a:endParaRPr lang="en-US" altLang="en-US" sz="3200" dirty="0">
              <a:solidFill>
                <a:srgbClr val="C00000"/>
              </a:solidFill>
              <a:latin typeface="Liberation Sans" panose="020B0604020202020204" pitchFamily="34" charset="0"/>
            </a:endParaRPr>
          </a:p>
        </p:txBody>
      </p:sp>
      <p:sp>
        <p:nvSpPr>
          <p:cNvPr id="8"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4658" name="Rectangle 2"/>
          <p:cNvSpPr>
            <a:spLocks noGrp="1" noChangeArrowheads="1"/>
          </p:cNvSpPr>
          <p:nvPr>
            <p:ph type="body" idx="1"/>
          </p:nvPr>
        </p:nvSpPr>
        <p:spPr bwMode="auto">
          <a:xfrm>
            <a:off x="620713" y="1219200"/>
            <a:ext cx="8142287" cy="2590800"/>
          </a:xfrm>
          <a:solidFill>
            <a:srgbClr val="FFFFFF"/>
          </a:solidFill>
          <a:ln/>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0000"/>
              </a:lnSpc>
              <a:spcBef>
                <a:spcPct val="25000"/>
              </a:spcBef>
              <a:buFont typeface="Wingdings" pitchFamily="2" charset="2"/>
              <a:buNone/>
            </a:pPr>
            <a:r>
              <a:rPr lang="en-US" altLang="en-US" sz="2200" dirty="0">
                <a:solidFill>
                  <a:schemeClr val="tx1"/>
                </a:solidFill>
                <a:effectLst/>
                <a:latin typeface="Liberation Sans" panose="020B0604020202020204" pitchFamily="34" charset="0"/>
              </a:rPr>
              <a:t>Illustration</a:t>
            </a:r>
            <a:r>
              <a:rPr lang="en-US" altLang="en-US" sz="2200" dirty="0" smtClean="0">
                <a:solidFill>
                  <a:schemeClr val="tx1"/>
                </a:solidFill>
                <a:effectLst/>
                <a:latin typeface="Liberation Sans" panose="020B0604020202020204" pitchFamily="34" charset="0"/>
              </a:rPr>
              <a:t>:</a:t>
            </a:r>
            <a:r>
              <a:rPr lang="en-US" altLang="en-US" sz="2200" b="0" dirty="0" smtClean="0">
                <a:solidFill>
                  <a:schemeClr val="tx1"/>
                </a:solidFill>
                <a:effectLst/>
                <a:latin typeface="Liberation Sans" panose="020B0604020202020204" pitchFamily="34" charset="0"/>
              </a:rPr>
              <a:t> </a:t>
            </a:r>
            <a:r>
              <a:rPr lang="en-US" altLang="en-US" sz="2200" b="0" dirty="0">
                <a:solidFill>
                  <a:schemeClr val="tx1"/>
                </a:solidFill>
                <a:effectLst/>
                <a:latin typeface="Liberation Sans" panose="020B0604020202020204" pitchFamily="34" charset="0"/>
              </a:rPr>
              <a:t>Arcadia HS, purchased equipment for </a:t>
            </a:r>
            <a:r>
              <a:rPr lang="en-US" altLang="en-US" sz="2200" b="0" dirty="0">
                <a:solidFill>
                  <a:schemeClr val="tx1"/>
                </a:solidFill>
                <a:effectLst/>
                <a:latin typeface="Liberation Sans" panose="020B0604020202020204" pitchFamily="34" charset="0"/>
                <a:cs typeface="Arial" charset="0"/>
              </a:rPr>
              <a:t>€</a:t>
            </a:r>
            <a:r>
              <a:rPr lang="en-US" altLang="en-US" sz="2200" b="0" dirty="0">
                <a:solidFill>
                  <a:schemeClr val="tx1"/>
                </a:solidFill>
                <a:effectLst/>
                <a:latin typeface="Liberation Sans" panose="020B0604020202020204" pitchFamily="34" charset="0"/>
              </a:rPr>
              <a:t>510,000 which was estimated to have a useful life of 10 years with a residual value of </a:t>
            </a:r>
            <a:r>
              <a:rPr lang="en-US" altLang="en-US" sz="2200" b="0" dirty="0">
                <a:solidFill>
                  <a:schemeClr val="tx1"/>
                </a:solidFill>
                <a:effectLst/>
                <a:latin typeface="Liberation Sans" panose="020B0604020202020204" pitchFamily="34" charset="0"/>
                <a:cs typeface="Arial" charset="0"/>
              </a:rPr>
              <a:t>€</a:t>
            </a:r>
            <a:r>
              <a:rPr lang="en-US" altLang="en-US" sz="2200" b="0" dirty="0">
                <a:solidFill>
                  <a:schemeClr val="tx1"/>
                </a:solidFill>
                <a:effectLst/>
                <a:latin typeface="Liberation Sans" panose="020B0604020202020204" pitchFamily="34" charset="0"/>
              </a:rPr>
              <a:t>10,000 at the end of that time.  Depreciation has been recorded for 7 years on a straight-line basis. In </a:t>
            </a:r>
            <a:r>
              <a:rPr lang="en-US" altLang="en-US" sz="2200" b="0" dirty="0" smtClean="0">
                <a:solidFill>
                  <a:schemeClr val="tx1"/>
                </a:solidFill>
                <a:effectLst/>
                <a:latin typeface="Liberation Sans" panose="020B0604020202020204" pitchFamily="34" charset="0"/>
              </a:rPr>
              <a:t>2020 (year </a:t>
            </a:r>
            <a:r>
              <a:rPr lang="en-US" altLang="en-US" sz="2200" b="0" dirty="0">
                <a:solidFill>
                  <a:schemeClr val="tx1"/>
                </a:solidFill>
                <a:effectLst/>
                <a:latin typeface="Liberation Sans" panose="020B0604020202020204" pitchFamily="34" charset="0"/>
              </a:rPr>
              <a:t>8), it is determined that the total estimated life should be 15 years with a residual value of </a:t>
            </a:r>
            <a:r>
              <a:rPr lang="en-US" altLang="en-US" sz="2200" b="0" dirty="0">
                <a:solidFill>
                  <a:schemeClr val="tx1"/>
                </a:solidFill>
                <a:effectLst/>
                <a:latin typeface="Liberation Sans" panose="020B0604020202020204" pitchFamily="34" charset="0"/>
                <a:cs typeface="Arial" charset="0"/>
              </a:rPr>
              <a:t>€</a:t>
            </a:r>
            <a:r>
              <a:rPr lang="en-US" altLang="en-US" sz="2200" b="0" dirty="0">
                <a:solidFill>
                  <a:schemeClr val="tx1"/>
                </a:solidFill>
                <a:effectLst/>
                <a:latin typeface="Liberation Sans" panose="020B0604020202020204" pitchFamily="34" charset="0"/>
              </a:rPr>
              <a:t>5,000 at the end of that time.</a:t>
            </a:r>
          </a:p>
        </p:txBody>
      </p:sp>
      <p:sp>
        <p:nvSpPr>
          <p:cNvPr id="1094659" name="Text Box 3"/>
          <p:cNvSpPr txBox="1">
            <a:spLocks noChangeArrowheads="1"/>
          </p:cNvSpPr>
          <p:nvPr/>
        </p:nvSpPr>
        <p:spPr bwMode="auto">
          <a:xfrm>
            <a:off x="6629400" y="4603750"/>
            <a:ext cx="1752600" cy="654050"/>
          </a:xfrm>
          <a:prstGeom prst="rect">
            <a:avLst/>
          </a:prstGeom>
          <a:solidFill>
            <a:srgbClr val="FFFFCC"/>
          </a:solidFill>
          <a:ln w="28575" cap="sq">
            <a:solidFill>
              <a:schemeClr val="tx1"/>
            </a:solidFill>
            <a:miter lim="800000"/>
            <a:headEnd/>
            <a:tailEnd/>
          </a:ln>
          <a:effectLst/>
          <a:extLst/>
        </p:spPr>
        <p:txBody>
          <a:bodyPr wrap="none" anchor="ctr"/>
          <a:lstStyle/>
          <a:p>
            <a:pPr algn="ctr">
              <a:lnSpc>
                <a:spcPct val="90000"/>
              </a:lnSpc>
              <a:buClrTx/>
              <a:buSzTx/>
              <a:buFontTx/>
              <a:buNone/>
            </a:pPr>
            <a:r>
              <a:rPr lang="en-US" altLang="en-US" sz="2000" dirty="0">
                <a:solidFill>
                  <a:srgbClr val="CC0000"/>
                </a:solidFill>
                <a:latin typeface="Liberation Sans" panose="020B0604020202020204" pitchFamily="34" charset="0"/>
              </a:rPr>
              <a:t>No Entry </a:t>
            </a:r>
          </a:p>
          <a:p>
            <a:pPr algn="ctr">
              <a:lnSpc>
                <a:spcPct val="90000"/>
              </a:lnSpc>
              <a:buClrTx/>
              <a:buSzTx/>
              <a:buFontTx/>
              <a:buNone/>
            </a:pPr>
            <a:r>
              <a:rPr lang="en-US" altLang="en-US" sz="2000" dirty="0">
                <a:solidFill>
                  <a:srgbClr val="CC0000"/>
                </a:solidFill>
                <a:latin typeface="Liberation Sans" panose="020B0604020202020204" pitchFamily="34" charset="0"/>
              </a:rPr>
              <a:t>Required</a:t>
            </a:r>
          </a:p>
        </p:txBody>
      </p:sp>
      <p:sp>
        <p:nvSpPr>
          <p:cNvPr id="1094661" name="Line 5"/>
          <p:cNvSpPr>
            <a:spLocks noChangeShapeType="1"/>
          </p:cNvSpPr>
          <p:nvPr/>
        </p:nvSpPr>
        <p:spPr bwMode="auto">
          <a:xfrm>
            <a:off x="6705600" y="5638800"/>
            <a:ext cx="1524000" cy="0"/>
          </a:xfrm>
          <a:prstGeom prst="line">
            <a:avLst/>
          </a:prstGeom>
          <a:noFill/>
          <a:ln w="3810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94666" name="Rectangle 10"/>
          <p:cNvSpPr>
            <a:spLocks noChangeArrowheads="1"/>
          </p:cNvSpPr>
          <p:nvPr/>
        </p:nvSpPr>
        <p:spPr bwMode="auto">
          <a:xfrm>
            <a:off x="609600" y="3810000"/>
            <a:ext cx="5638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har char="l"/>
              <a:defRPr sz="2800" b="1">
                <a:solidFill>
                  <a:schemeClr val="bg2"/>
                </a:solidFill>
                <a:effectLst>
                  <a:outerShdw blurRad="38100" dist="38100" dir="2700000" algn="tl">
                    <a:srgbClr val="C0C0C0"/>
                  </a:outerShdw>
                </a:effectLst>
                <a:latin typeface="Arial" charset="0"/>
              </a:defRPr>
            </a:lvl1pPr>
            <a:lvl2pPr marL="685800" indent="-457200">
              <a:spcBef>
                <a:spcPct val="20000"/>
              </a:spcBef>
              <a:buChar char="l"/>
              <a:defRPr sz="2400" b="1">
                <a:solidFill>
                  <a:schemeClr val="bg2"/>
                </a:solidFill>
                <a:effectLst>
                  <a:outerShdw blurRad="38100" dist="38100" dir="2700000" algn="tl">
                    <a:srgbClr val="C0C0C0"/>
                  </a:outerShdw>
                </a:effectLst>
                <a:latin typeface="Arial" charset="0"/>
              </a:defRPr>
            </a:lvl2pPr>
            <a:lvl3pPr marL="1257300" indent="-228600">
              <a:spcBef>
                <a:spcPct val="20000"/>
              </a:spcBef>
              <a:buChar char="l"/>
              <a:defRPr sz="2000" b="1">
                <a:solidFill>
                  <a:schemeClr val="bg2"/>
                </a:solidFill>
                <a:effectLst>
                  <a:outerShdw blurRad="38100" dist="38100" dir="2700000" algn="tl">
                    <a:srgbClr val="C0C0C0"/>
                  </a:outerShdw>
                </a:effectLst>
                <a:latin typeface="Arial" charset="0"/>
              </a:defRPr>
            </a:lvl3pPr>
            <a:lvl4pPr marL="1600200" indent="-228600">
              <a:spcBef>
                <a:spcPct val="20000"/>
              </a:spcBef>
              <a:buChar char="l"/>
              <a:defRPr sz="2000" b="1">
                <a:solidFill>
                  <a:schemeClr val="bg2"/>
                </a:solidFill>
                <a:effectLst>
                  <a:outerShdw blurRad="38100" dist="38100" dir="2700000" algn="tl">
                    <a:srgbClr val="C0C0C0"/>
                  </a:outerShdw>
                </a:effectLst>
                <a:latin typeface="Arial" charset="0"/>
              </a:defRPr>
            </a:lvl4pPr>
            <a:lvl5pPr marL="2057400" indent="-228600">
              <a:spcBef>
                <a:spcPct val="20000"/>
              </a:spcBef>
              <a:buChar char="l"/>
              <a:defRPr sz="2000" b="1">
                <a:solidFill>
                  <a:schemeClr val="bg2"/>
                </a:solidFill>
                <a:effectLst>
                  <a:outerShdw blurRad="38100" dist="38100" dir="2700000" algn="tl">
                    <a:srgbClr val="C0C0C0"/>
                  </a:outerShdw>
                </a:effectLst>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lnSpc>
                <a:spcPct val="120000"/>
              </a:lnSpc>
              <a:spcBef>
                <a:spcPct val="40000"/>
              </a:spcBef>
              <a:buFont typeface="Wingdings" pitchFamily="2" charset="2"/>
              <a:buNone/>
            </a:pPr>
            <a:r>
              <a:rPr lang="en-US" altLang="en-US" sz="2200" dirty="0">
                <a:solidFill>
                  <a:schemeClr val="tx1"/>
                </a:solidFill>
                <a:effectLst/>
                <a:latin typeface="Liberation Sans" panose="020B0604020202020204" pitchFamily="34" charset="0"/>
              </a:rPr>
              <a:t>Questions:</a:t>
            </a:r>
          </a:p>
          <a:p>
            <a:pPr lvl="1">
              <a:lnSpc>
                <a:spcPct val="120000"/>
              </a:lnSpc>
              <a:spcBef>
                <a:spcPct val="40000"/>
              </a:spcBef>
              <a:buClr>
                <a:srgbClr val="CC0000"/>
              </a:buClr>
              <a:buSzPct val="80000"/>
              <a:buFont typeface="Wingdings" pitchFamily="2" charset="2"/>
              <a:buChar char="u"/>
            </a:pPr>
            <a:r>
              <a:rPr lang="en-US" altLang="en-US" sz="2100" b="0" dirty="0">
                <a:solidFill>
                  <a:schemeClr val="tx1"/>
                </a:solidFill>
                <a:effectLst/>
                <a:latin typeface="Liberation Sans" panose="020B0604020202020204" pitchFamily="34" charset="0"/>
              </a:rPr>
              <a:t>What is the journal entry to correct prior years’ depreciation expense?</a:t>
            </a:r>
          </a:p>
          <a:p>
            <a:pPr lvl="1">
              <a:lnSpc>
                <a:spcPct val="120000"/>
              </a:lnSpc>
              <a:spcBef>
                <a:spcPct val="40000"/>
              </a:spcBef>
              <a:buClr>
                <a:srgbClr val="CC0000"/>
              </a:buClr>
              <a:buSzPct val="80000"/>
              <a:buFont typeface="Wingdings" pitchFamily="2" charset="2"/>
              <a:buChar char="u"/>
            </a:pPr>
            <a:r>
              <a:rPr lang="en-US" altLang="en-US" sz="2100" b="0" dirty="0">
                <a:solidFill>
                  <a:schemeClr val="tx1"/>
                </a:solidFill>
                <a:effectLst/>
                <a:latin typeface="Liberation Sans" panose="020B0604020202020204" pitchFamily="34" charset="0"/>
              </a:rPr>
              <a:t>Calculate the depreciation expense for </a:t>
            </a:r>
            <a:r>
              <a:rPr lang="en-US" altLang="en-US" sz="2100" b="0" dirty="0" smtClean="0">
                <a:solidFill>
                  <a:schemeClr val="tx1"/>
                </a:solidFill>
                <a:effectLst/>
                <a:latin typeface="Liberation Sans" panose="020B0604020202020204" pitchFamily="34" charset="0"/>
              </a:rPr>
              <a:t>2020.</a:t>
            </a:r>
            <a:endParaRPr lang="en-US" altLang="en-US" sz="2100" b="0" dirty="0">
              <a:solidFill>
                <a:schemeClr val="tx1"/>
              </a:solidFill>
              <a:effectLst/>
              <a:latin typeface="Liberation Sans" panose="020B0604020202020204" pitchFamily="34" charset="0"/>
            </a:endParaRPr>
          </a:p>
        </p:txBody>
      </p:sp>
      <p:sp>
        <p:nvSpPr>
          <p:cNvPr id="9" name="Rectangle 8"/>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REVISING PERIODIC DEPRECIATION</a:t>
            </a:r>
          </a:p>
        </p:txBody>
      </p:sp>
      <p:sp>
        <p:nvSpPr>
          <p:cNvPr id="10"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4659"/>
                                        </p:tgtEl>
                                        <p:attrNameLst>
                                          <p:attrName>style.visibility</p:attrName>
                                        </p:attrNameLst>
                                      </p:cBhvr>
                                      <p:to>
                                        <p:strVal val="visible"/>
                                      </p:to>
                                    </p:set>
                                    <p:animEffect transition="in" filter="wipe(left)">
                                      <p:cBhvr>
                                        <p:cTn id="7" dur="500"/>
                                        <p:tgtEl>
                                          <p:spTgt spid="1094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4661"/>
                                        </p:tgtEl>
                                        <p:attrNameLst>
                                          <p:attrName>style.visibility</p:attrName>
                                        </p:attrNameLst>
                                      </p:cBhvr>
                                      <p:to>
                                        <p:strVal val="visible"/>
                                      </p:to>
                                    </p:set>
                                    <p:animEffect transition="in" filter="wipe(left)">
                                      <p:cBhvr>
                                        <p:cTn id="12" dur="500"/>
                                        <p:tgtEl>
                                          <p:spTgt spid="1094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animBg="1" autoUpdateAnimBg="0"/>
      <p:bldP spid="109466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ChangeArrowheads="1"/>
          </p:cNvSpPr>
          <p:nvPr/>
        </p:nvSpPr>
        <p:spPr bwMode="auto">
          <a:xfrm>
            <a:off x="1475096" y="3696340"/>
            <a:ext cx="6172200" cy="2614612"/>
          </a:xfrm>
          <a:prstGeom prst="rect">
            <a:avLst/>
          </a:prstGeom>
          <a:solidFill>
            <a:schemeClr val="accent3"/>
          </a:solidFill>
          <a:ln w="28575" cap="sq">
            <a:solidFill>
              <a:schemeClr val="tx1"/>
            </a:solidFill>
            <a:miter lim="800000"/>
            <a:headEnd type="none" w="sm" len="sm"/>
            <a:tailEnd type="none" w="sm" len="sm"/>
          </a:ln>
          <a:effectLst>
            <a:innerShdw blurRad="114300">
              <a:prstClr val="black"/>
            </a:innerShdw>
          </a:effectLst>
          <a:extLst/>
        </p:spPr>
        <p:txBody>
          <a:bodyPr wrap="none" anchor="ctr"/>
          <a:lstStyle/>
          <a:p>
            <a:endParaRPr lang="en-US" dirty="0">
              <a:latin typeface="Liberation Sans" panose="020B0604020202020204" pitchFamily="34" charset="0"/>
            </a:endParaRPr>
          </a:p>
        </p:txBody>
      </p:sp>
      <p:sp>
        <p:nvSpPr>
          <p:cNvPr id="1096707" name="Text Box 3"/>
          <p:cNvSpPr txBox="1">
            <a:spLocks noChangeArrowheads="1"/>
          </p:cNvSpPr>
          <p:nvPr/>
        </p:nvSpPr>
        <p:spPr bwMode="auto">
          <a:xfrm>
            <a:off x="2057400" y="4734234"/>
            <a:ext cx="1676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200" b="0" dirty="0">
                <a:latin typeface="Liberation Sans" panose="020B0604020202020204" pitchFamily="34" charset="0"/>
              </a:rPr>
              <a:t>Equipment</a:t>
            </a:r>
          </a:p>
        </p:txBody>
      </p:sp>
      <p:sp>
        <p:nvSpPr>
          <p:cNvPr id="1096708" name="Text Box 4"/>
          <p:cNvSpPr txBox="1">
            <a:spLocks noChangeArrowheads="1"/>
          </p:cNvSpPr>
          <p:nvPr/>
        </p:nvSpPr>
        <p:spPr bwMode="auto">
          <a:xfrm>
            <a:off x="5562600" y="4734234"/>
            <a:ext cx="1676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510,000</a:t>
            </a:r>
          </a:p>
        </p:txBody>
      </p:sp>
      <p:sp>
        <p:nvSpPr>
          <p:cNvPr id="1096709" name="Text Box 5"/>
          <p:cNvSpPr txBox="1">
            <a:spLocks noChangeArrowheads="1"/>
          </p:cNvSpPr>
          <p:nvPr/>
        </p:nvSpPr>
        <p:spPr bwMode="auto">
          <a:xfrm>
            <a:off x="1752600" y="4277034"/>
            <a:ext cx="4419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200" b="0" dirty="0">
                <a:latin typeface="Liberation Sans" panose="020B0604020202020204" pitchFamily="34" charset="0"/>
              </a:rPr>
              <a:t>Property, Plant, and Equipment</a:t>
            </a:r>
          </a:p>
        </p:txBody>
      </p:sp>
      <p:sp>
        <p:nvSpPr>
          <p:cNvPr id="1096710" name="Text Box 6"/>
          <p:cNvSpPr txBox="1">
            <a:spLocks noChangeArrowheads="1"/>
          </p:cNvSpPr>
          <p:nvPr/>
        </p:nvSpPr>
        <p:spPr bwMode="auto">
          <a:xfrm>
            <a:off x="2057400" y="5115234"/>
            <a:ext cx="4038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200" b="0" dirty="0">
                <a:latin typeface="Liberation Sans" panose="020B0604020202020204" pitchFamily="34" charset="0"/>
              </a:rPr>
              <a:t>Accumulated depreciation</a:t>
            </a:r>
          </a:p>
        </p:txBody>
      </p:sp>
      <p:sp>
        <p:nvSpPr>
          <p:cNvPr id="1096711" name="Text Box 7"/>
          <p:cNvSpPr txBox="1">
            <a:spLocks noChangeArrowheads="1"/>
          </p:cNvSpPr>
          <p:nvPr/>
        </p:nvSpPr>
        <p:spPr bwMode="auto">
          <a:xfrm>
            <a:off x="5562600" y="5115234"/>
            <a:ext cx="1676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Tx/>
              <a:buSzTx/>
              <a:buFontTx/>
              <a:buNone/>
            </a:pPr>
            <a:r>
              <a:rPr lang="en-US" altLang="en-US" sz="2200" b="0" dirty="0">
                <a:latin typeface="Liberation Sans" panose="020B0604020202020204" pitchFamily="34" charset="0"/>
              </a:rPr>
              <a:t>  350,000</a:t>
            </a:r>
          </a:p>
        </p:txBody>
      </p:sp>
      <p:sp>
        <p:nvSpPr>
          <p:cNvPr id="1096712" name="Text Box 8"/>
          <p:cNvSpPr txBox="1">
            <a:spLocks noChangeArrowheads="1"/>
          </p:cNvSpPr>
          <p:nvPr/>
        </p:nvSpPr>
        <p:spPr bwMode="auto">
          <a:xfrm>
            <a:off x="2057400" y="5572434"/>
            <a:ext cx="4038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200" b="0" dirty="0">
                <a:latin typeface="Liberation Sans" panose="020B0604020202020204" pitchFamily="34" charset="0"/>
              </a:rPr>
              <a:t>   Net book value (NBV)</a:t>
            </a:r>
          </a:p>
        </p:txBody>
      </p:sp>
      <p:sp>
        <p:nvSpPr>
          <p:cNvPr id="1096713" name="Text Box 9"/>
          <p:cNvSpPr txBox="1">
            <a:spLocks noChangeArrowheads="1"/>
          </p:cNvSpPr>
          <p:nvPr/>
        </p:nvSpPr>
        <p:spPr bwMode="auto">
          <a:xfrm>
            <a:off x="5562600" y="5572434"/>
            <a:ext cx="1676400" cy="427038"/>
          </a:xfrm>
          <a:prstGeom prst="rect">
            <a:avLst/>
          </a:prstGeom>
          <a:noFill/>
          <a:ln>
            <a:noFill/>
          </a:ln>
          <a:effectLst/>
          <a:extLst/>
        </p:spPr>
        <p:txBody>
          <a:bodyPr>
            <a:spAutoFit/>
          </a:bodyPr>
          <a:lstStyle/>
          <a:p>
            <a:pPr algn="r">
              <a:spcBef>
                <a:spcPct val="50000"/>
              </a:spcBef>
              <a:buClrTx/>
              <a:buSzTx/>
              <a:buFontTx/>
              <a:buNone/>
            </a:pPr>
            <a:r>
              <a:rPr lang="en-US" altLang="en-US" sz="2200" dirty="0">
                <a:solidFill>
                  <a:srgbClr val="CC0000"/>
                </a:solidFill>
                <a:latin typeface="Liberation Sans" panose="020B0604020202020204" pitchFamily="34" charset="0"/>
                <a:cs typeface="Arial" charset="0"/>
              </a:rPr>
              <a:t>€</a:t>
            </a:r>
            <a:r>
              <a:rPr lang="en-US" altLang="en-US" sz="2200" dirty="0">
                <a:solidFill>
                  <a:srgbClr val="CC0000"/>
                </a:solidFill>
                <a:latin typeface="Liberation Sans" panose="020B0604020202020204" pitchFamily="34" charset="0"/>
              </a:rPr>
              <a:t>160,000</a:t>
            </a:r>
          </a:p>
        </p:txBody>
      </p:sp>
      <p:sp>
        <p:nvSpPr>
          <p:cNvPr id="1096714" name="Text Box 10"/>
          <p:cNvSpPr txBox="1">
            <a:spLocks noChangeArrowheads="1"/>
          </p:cNvSpPr>
          <p:nvPr/>
        </p:nvSpPr>
        <p:spPr bwMode="auto">
          <a:xfrm>
            <a:off x="2599888" y="3837296"/>
            <a:ext cx="4114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200" b="0" u="sng" dirty="0">
                <a:latin typeface="Liberation Sans" panose="020B0604020202020204" pitchFamily="34" charset="0"/>
              </a:rPr>
              <a:t>Balance Sheet</a:t>
            </a:r>
            <a:r>
              <a:rPr lang="en-US" altLang="en-US" sz="2200" b="0" dirty="0">
                <a:latin typeface="Liberation Sans" panose="020B0604020202020204" pitchFamily="34" charset="0"/>
              </a:rPr>
              <a:t>   </a:t>
            </a:r>
            <a:r>
              <a:rPr lang="en-US" altLang="en-US" sz="2000" b="0" dirty="0">
                <a:latin typeface="Liberation Sans" panose="020B0604020202020204" pitchFamily="34" charset="0"/>
              </a:rPr>
              <a:t>(Dec. 31, </a:t>
            </a:r>
            <a:r>
              <a:rPr lang="en-US" altLang="en-US" sz="2000" b="0" dirty="0" smtClean="0">
                <a:latin typeface="Liberation Sans" panose="020B0604020202020204" pitchFamily="34" charset="0"/>
              </a:rPr>
              <a:t>2019)</a:t>
            </a:r>
            <a:endParaRPr lang="en-US" altLang="en-US" sz="2000" b="0" dirty="0">
              <a:latin typeface="Liberation Sans" panose="020B0604020202020204" pitchFamily="34" charset="0"/>
            </a:endParaRPr>
          </a:p>
        </p:txBody>
      </p:sp>
      <p:sp>
        <p:nvSpPr>
          <p:cNvPr id="1096717" name="Text Box 13"/>
          <p:cNvSpPr txBox="1">
            <a:spLocks noChangeArrowheads="1"/>
          </p:cNvSpPr>
          <p:nvPr/>
        </p:nvSpPr>
        <p:spPr bwMode="auto">
          <a:xfrm>
            <a:off x="609600" y="1295400"/>
            <a:ext cx="4724400" cy="205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60875" algn="r"/>
              </a:tabLst>
              <a:defRPr sz="2400">
                <a:solidFill>
                  <a:schemeClr val="tx1"/>
                </a:solidFill>
                <a:latin typeface="Times New Roman" pitchFamily="18" charset="0"/>
              </a:defRPr>
            </a:lvl1pPr>
            <a:lvl2pPr>
              <a:tabLst>
                <a:tab pos="4460875" algn="r"/>
              </a:tabLst>
              <a:defRPr sz="2400">
                <a:solidFill>
                  <a:schemeClr val="tx1"/>
                </a:solidFill>
                <a:latin typeface="Times New Roman" pitchFamily="18" charset="0"/>
              </a:defRPr>
            </a:lvl2pPr>
            <a:lvl3pPr>
              <a:tabLst>
                <a:tab pos="4460875" algn="r"/>
              </a:tabLst>
              <a:defRPr sz="2400">
                <a:solidFill>
                  <a:schemeClr val="tx1"/>
                </a:solidFill>
                <a:latin typeface="Times New Roman" pitchFamily="18" charset="0"/>
              </a:defRPr>
            </a:lvl3pPr>
            <a:lvl4pPr>
              <a:tabLst>
                <a:tab pos="4460875" algn="r"/>
              </a:tabLst>
              <a:defRPr sz="2400">
                <a:solidFill>
                  <a:schemeClr val="tx1"/>
                </a:solidFill>
                <a:latin typeface="Times New Roman" pitchFamily="18" charset="0"/>
              </a:defRPr>
            </a:lvl4pPr>
            <a:lvl5pPr>
              <a:tabLst>
                <a:tab pos="4460875" algn="r"/>
              </a:tabLst>
              <a:defRPr sz="2400">
                <a:solidFill>
                  <a:schemeClr val="tx1"/>
                </a:solidFill>
                <a:latin typeface="Times New Roman" pitchFamily="18" charset="0"/>
              </a:defRPr>
            </a:lvl5pPr>
            <a:lvl6pPr eaLnBrk="0" fontAlgn="base" hangingPunct="0">
              <a:spcBef>
                <a:spcPct val="0"/>
              </a:spcBef>
              <a:spcAft>
                <a:spcPct val="0"/>
              </a:spcAft>
              <a:tabLst>
                <a:tab pos="4460875" algn="r"/>
              </a:tabLst>
              <a:defRPr sz="2400">
                <a:solidFill>
                  <a:schemeClr val="tx1"/>
                </a:solidFill>
                <a:latin typeface="Times New Roman" pitchFamily="18" charset="0"/>
              </a:defRPr>
            </a:lvl6pPr>
            <a:lvl7pPr eaLnBrk="0" fontAlgn="base" hangingPunct="0">
              <a:spcBef>
                <a:spcPct val="0"/>
              </a:spcBef>
              <a:spcAft>
                <a:spcPct val="0"/>
              </a:spcAft>
              <a:tabLst>
                <a:tab pos="4460875" algn="r"/>
              </a:tabLst>
              <a:defRPr sz="2400">
                <a:solidFill>
                  <a:schemeClr val="tx1"/>
                </a:solidFill>
                <a:latin typeface="Times New Roman" pitchFamily="18" charset="0"/>
              </a:defRPr>
            </a:lvl7pPr>
            <a:lvl8pPr eaLnBrk="0" fontAlgn="base" hangingPunct="0">
              <a:spcBef>
                <a:spcPct val="0"/>
              </a:spcBef>
              <a:spcAft>
                <a:spcPct val="0"/>
              </a:spcAft>
              <a:tabLst>
                <a:tab pos="4460875" algn="r"/>
              </a:tabLst>
              <a:defRPr sz="2400">
                <a:solidFill>
                  <a:schemeClr val="tx1"/>
                </a:solidFill>
                <a:latin typeface="Times New Roman" pitchFamily="18" charset="0"/>
              </a:defRPr>
            </a:lvl8pPr>
            <a:lvl9pPr eaLnBrk="0" fontAlgn="base" hangingPunct="0">
              <a:spcBef>
                <a:spcPct val="0"/>
              </a:spcBef>
              <a:spcAft>
                <a:spcPct val="0"/>
              </a:spcAft>
              <a:tabLst>
                <a:tab pos="4460875" algn="r"/>
              </a:tabLst>
              <a:defRPr sz="2400">
                <a:solidFill>
                  <a:schemeClr val="tx1"/>
                </a:solidFill>
                <a:latin typeface="Times New Roman" pitchFamily="18" charset="0"/>
              </a:defRPr>
            </a:lvl9pPr>
          </a:lstStyle>
          <a:p>
            <a:pPr>
              <a:spcBef>
                <a:spcPct val="20000"/>
              </a:spcBef>
              <a:buClrTx/>
              <a:buSzTx/>
              <a:buFontTx/>
              <a:buNone/>
            </a:pPr>
            <a:r>
              <a:rPr lang="en-US" altLang="en-US" sz="2200" b="0" dirty="0">
                <a:latin typeface="Liberation Sans" panose="020B0604020202020204" pitchFamily="34" charset="0"/>
              </a:rPr>
              <a:t>Equipment cost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510,000</a:t>
            </a:r>
          </a:p>
          <a:p>
            <a:pPr>
              <a:spcBef>
                <a:spcPct val="20000"/>
              </a:spcBef>
              <a:buClrTx/>
              <a:buSzTx/>
              <a:buFontTx/>
              <a:buNone/>
            </a:pPr>
            <a:r>
              <a:rPr lang="en-US" altLang="en-US" sz="2200" b="0" dirty="0" smtClean="0">
                <a:latin typeface="Liberation Sans" panose="020B0604020202020204" pitchFamily="34" charset="0"/>
              </a:rPr>
              <a:t>Residual </a:t>
            </a:r>
            <a:r>
              <a:rPr lang="en-US" altLang="en-US" sz="2200" b="0" dirty="0">
                <a:latin typeface="Liberation Sans" panose="020B0604020202020204" pitchFamily="34" charset="0"/>
              </a:rPr>
              <a:t>value	           -   10,000</a:t>
            </a:r>
          </a:p>
          <a:p>
            <a:pPr>
              <a:spcBef>
                <a:spcPct val="20000"/>
              </a:spcBef>
              <a:buClrTx/>
              <a:buSzTx/>
              <a:buFontTx/>
              <a:buNone/>
            </a:pPr>
            <a:r>
              <a:rPr lang="en-US" altLang="en-US" sz="2200" b="0" dirty="0">
                <a:latin typeface="Liberation Sans" panose="020B0604020202020204" pitchFamily="34" charset="0"/>
              </a:rPr>
              <a:t>Depreciable base	500,000</a:t>
            </a:r>
          </a:p>
          <a:p>
            <a:pPr>
              <a:spcBef>
                <a:spcPct val="20000"/>
              </a:spcBef>
              <a:buClrTx/>
              <a:buSzTx/>
              <a:buFontTx/>
              <a:buNone/>
            </a:pPr>
            <a:r>
              <a:rPr lang="en-US" altLang="en-US" sz="2200" b="0" dirty="0">
                <a:latin typeface="Liberation Sans" panose="020B0604020202020204" pitchFamily="34" charset="0"/>
              </a:rPr>
              <a:t>Useful life (original)	    10 years</a:t>
            </a:r>
          </a:p>
          <a:p>
            <a:pPr>
              <a:spcBef>
                <a:spcPct val="20000"/>
              </a:spcBef>
              <a:buClrTx/>
              <a:buSzTx/>
              <a:buFontTx/>
              <a:buNone/>
            </a:pPr>
            <a:r>
              <a:rPr lang="en-US" altLang="en-US" sz="2200" b="0" dirty="0">
                <a:latin typeface="Liberation Sans" panose="020B0604020202020204" pitchFamily="34" charset="0"/>
              </a:rPr>
              <a:t>Annual depreciation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 50,000</a:t>
            </a:r>
          </a:p>
        </p:txBody>
      </p:sp>
      <p:sp>
        <p:nvSpPr>
          <p:cNvPr id="1096718" name="Text Box 14"/>
          <p:cNvSpPr txBox="1">
            <a:spLocks noChangeArrowheads="1"/>
          </p:cNvSpPr>
          <p:nvPr/>
        </p:nvSpPr>
        <p:spPr bwMode="auto">
          <a:xfrm>
            <a:off x="5334000" y="2895600"/>
            <a:ext cx="3352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200" b="0" dirty="0">
                <a:latin typeface="Liberation Sans" panose="020B0604020202020204" pitchFamily="34" charset="0"/>
              </a:rPr>
              <a:t>x  7 years  =  </a:t>
            </a:r>
            <a:r>
              <a:rPr lang="en-US" altLang="en-US" sz="2200" dirty="0">
                <a:solidFill>
                  <a:srgbClr val="CC0000"/>
                </a:solidFill>
                <a:latin typeface="Liberation Sans" panose="020B0604020202020204" pitchFamily="34" charset="0"/>
                <a:cs typeface="Arial" charset="0"/>
              </a:rPr>
              <a:t>€</a:t>
            </a:r>
            <a:r>
              <a:rPr lang="en-US" altLang="en-US" sz="2200" dirty="0">
                <a:solidFill>
                  <a:srgbClr val="CC0000"/>
                </a:solidFill>
                <a:latin typeface="Liberation Sans" panose="020B0604020202020204" pitchFamily="34" charset="0"/>
              </a:rPr>
              <a:t>350,000 </a:t>
            </a:r>
          </a:p>
        </p:txBody>
      </p:sp>
      <p:sp>
        <p:nvSpPr>
          <p:cNvPr id="1096719" name="Text Box 15"/>
          <p:cNvSpPr txBox="1">
            <a:spLocks noChangeArrowheads="1"/>
          </p:cNvSpPr>
          <p:nvPr/>
        </p:nvSpPr>
        <p:spPr bwMode="auto">
          <a:xfrm>
            <a:off x="5867400" y="1423988"/>
            <a:ext cx="2819400" cy="1125537"/>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buClrTx/>
              <a:buSzTx/>
              <a:buFontTx/>
              <a:buNone/>
            </a:pPr>
            <a:r>
              <a:rPr lang="en-US" altLang="en-US" sz="2200" b="0" dirty="0">
                <a:latin typeface="Liberation Sans" panose="020B0604020202020204" pitchFamily="34" charset="0"/>
              </a:rPr>
              <a:t>First, establish NBV at date of change in estimate.</a:t>
            </a:r>
          </a:p>
        </p:txBody>
      </p:sp>
      <p:sp>
        <p:nvSpPr>
          <p:cNvPr id="1096720" name="Freeform 16"/>
          <p:cNvSpPr>
            <a:spLocks/>
          </p:cNvSpPr>
          <p:nvPr/>
        </p:nvSpPr>
        <p:spPr bwMode="auto">
          <a:xfrm>
            <a:off x="3962400" y="2921000"/>
            <a:ext cx="1204913" cy="1588"/>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96721" name="Line 17"/>
          <p:cNvSpPr>
            <a:spLocks noChangeShapeType="1"/>
          </p:cNvSpPr>
          <p:nvPr/>
        </p:nvSpPr>
        <p:spPr bwMode="auto">
          <a:xfrm>
            <a:off x="3962400" y="2109788"/>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96722" name="Freeform 18"/>
          <p:cNvSpPr>
            <a:spLocks/>
          </p:cNvSpPr>
          <p:nvPr/>
        </p:nvSpPr>
        <p:spPr bwMode="auto">
          <a:xfrm>
            <a:off x="3962400" y="3327400"/>
            <a:ext cx="1204913" cy="1588"/>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96723" name="Freeform 19"/>
          <p:cNvSpPr>
            <a:spLocks/>
          </p:cNvSpPr>
          <p:nvPr/>
        </p:nvSpPr>
        <p:spPr bwMode="auto">
          <a:xfrm>
            <a:off x="3962400" y="3403600"/>
            <a:ext cx="1204913" cy="1588"/>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96724" name="Freeform 20"/>
          <p:cNvSpPr>
            <a:spLocks/>
          </p:cNvSpPr>
          <p:nvPr/>
        </p:nvSpPr>
        <p:spPr bwMode="auto">
          <a:xfrm>
            <a:off x="5943600" y="5542272"/>
            <a:ext cx="1204913" cy="1587"/>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96725" name="Freeform 21"/>
          <p:cNvSpPr>
            <a:spLocks/>
          </p:cNvSpPr>
          <p:nvPr/>
        </p:nvSpPr>
        <p:spPr bwMode="auto">
          <a:xfrm>
            <a:off x="5943600" y="5997884"/>
            <a:ext cx="1204913" cy="1588"/>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Rectangle 23"/>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REVISING PERIODIC DEPRECIATION</a:t>
            </a:r>
          </a:p>
        </p:txBody>
      </p:sp>
      <p:sp>
        <p:nvSpPr>
          <p:cNvPr id="25"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ChangeArrowheads="1"/>
          </p:cNvSpPr>
          <p:nvPr/>
        </p:nvSpPr>
        <p:spPr bwMode="auto">
          <a:xfrm>
            <a:off x="609600" y="4243388"/>
            <a:ext cx="8001000" cy="1828800"/>
          </a:xfrm>
          <a:prstGeom prst="rect">
            <a:avLst/>
          </a:prstGeom>
          <a:solidFill>
            <a:schemeClr val="accent3"/>
          </a:solidFill>
          <a:ln w="28575" cap="sq">
            <a:solidFill>
              <a:schemeClr val="tx1"/>
            </a:solidFill>
            <a:miter lim="800000"/>
            <a:headEnd type="none" w="sm" len="sm"/>
            <a:tailEnd type="none" w="sm" len="sm"/>
          </a:ln>
          <a:effectLst>
            <a:innerShdw blurRad="114300">
              <a:prstClr val="black"/>
            </a:innerShdw>
          </a:effectLst>
          <a:extLst/>
        </p:spPr>
        <p:txBody>
          <a:bodyPr wrap="none" anchor="ctr"/>
          <a:lstStyle/>
          <a:p>
            <a:endParaRPr lang="en-US" dirty="0">
              <a:latin typeface="Liberation Sans" panose="020B0604020202020204" pitchFamily="34" charset="0"/>
            </a:endParaRPr>
          </a:p>
        </p:txBody>
      </p:sp>
      <p:sp>
        <p:nvSpPr>
          <p:cNvPr id="1098757" name="Text Box 5"/>
          <p:cNvSpPr txBox="1">
            <a:spLocks noChangeArrowheads="1"/>
          </p:cNvSpPr>
          <p:nvPr/>
        </p:nvSpPr>
        <p:spPr bwMode="auto">
          <a:xfrm>
            <a:off x="609600" y="1295400"/>
            <a:ext cx="5029200" cy="205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57700" algn="r"/>
              </a:tabLst>
              <a:defRPr sz="2400">
                <a:solidFill>
                  <a:schemeClr val="tx1"/>
                </a:solidFill>
                <a:latin typeface="Times New Roman" pitchFamily="18" charset="0"/>
              </a:defRPr>
            </a:lvl1pPr>
            <a:lvl2pPr>
              <a:tabLst>
                <a:tab pos="4457700" algn="r"/>
              </a:tabLst>
              <a:defRPr sz="2400">
                <a:solidFill>
                  <a:schemeClr val="tx1"/>
                </a:solidFill>
                <a:latin typeface="Times New Roman" pitchFamily="18" charset="0"/>
              </a:defRPr>
            </a:lvl2pPr>
            <a:lvl3pPr>
              <a:tabLst>
                <a:tab pos="4457700" algn="r"/>
              </a:tabLst>
              <a:defRPr sz="2400">
                <a:solidFill>
                  <a:schemeClr val="tx1"/>
                </a:solidFill>
                <a:latin typeface="Times New Roman" pitchFamily="18" charset="0"/>
              </a:defRPr>
            </a:lvl3pPr>
            <a:lvl4pPr>
              <a:tabLst>
                <a:tab pos="4457700" algn="r"/>
              </a:tabLst>
              <a:defRPr sz="2400">
                <a:solidFill>
                  <a:schemeClr val="tx1"/>
                </a:solidFill>
                <a:latin typeface="Times New Roman" pitchFamily="18" charset="0"/>
              </a:defRPr>
            </a:lvl4pPr>
            <a:lvl5pPr>
              <a:tabLst>
                <a:tab pos="4457700" algn="r"/>
              </a:tabLst>
              <a:defRPr sz="2400">
                <a:solidFill>
                  <a:schemeClr val="tx1"/>
                </a:solidFill>
                <a:latin typeface="Times New Roman" pitchFamily="18" charset="0"/>
              </a:defRPr>
            </a:lvl5pPr>
            <a:lvl6pPr eaLnBrk="0" fontAlgn="base" hangingPunct="0">
              <a:spcBef>
                <a:spcPct val="0"/>
              </a:spcBef>
              <a:spcAft>
                <a:spcPct val="0"/>
              </a:spcAft>
              <a:tabLst>
                <a:tab pos="4457700" algn="r"/>
              </a:tabLst>
              <a:defRPr sz="2400">
                <a:solidFill>
                  <a:schemeClr val="tx1"/>
                </a:solidFill>
                <a:latin typeface="Times New Roman" pitchFamily="18" charset="0"/>
              </a:defRPr>
            </a:lvl6pPr>
            <a:lvl7pPr eaLnBrk="0" fontAlgn="base" hangingPunct="0">
              <a:spcBef>
                <a:spcPct val="0"/>
              </a:spcBef>
              <a:spcAft>
                <a:spcPct val="0"/>
              </a:spcAft>
              <a:tabLst>
                <a:tab pos="4457700" algn="r"/>
              </a:tabLst>
              <a:defRPr sz="2400">
                <a:solidFill>
                  <a:schemeClr val="tx1"/>
                </a:solidFill>
                <a:latin typeface="Times New Roman" pitchFamily="18" charset="0"/>
              </a:defRPr>
            </a:lvl7pPr>
            <a:lvl8pPr eaLnBrk="0" fontAlgn="base" hangingPunct="0">
              <a:spcBef>
                <a:spcPct val="0"/>
              </a:spcBef>
              <a:spcAft>
                <a:spcPct val="0"/>
              </a:spcAft>
              <a:tabLst>
                <a:tab pos="4457700" algn="r"/>
              </a:tabLst>
              <a:defRPr sz="2400">
                <a:solidFill>
                  <a:schemeClr val="tx1"/>
                </a:solidFill>
                <a:latin typeface="Times New Roman" pitchFamily="18" charset="0"/>
              </a:defRPr>
            </a:lvl8pPr>
            <a:lvl9pPr eaLnBrk="0" fontAlgn="base" hangingPunct="0">
              <a:spcBef>
                <a:spcPct val="0"/>
              </a:spcBef>
              <a:spcAft>
                <a:spcPct val="0"/>
              </a:spcAft>
              <a:tabLst>
                <a:tab pos="4457700" algn="r"/>
              </a:tabLst>
              <a:defRPr sz="2400">
                <a:solidFill>
                  <a:schemeClr val="tx1"/>
                </a:solidFill>
                <a:latin typeface="Times New Roman" pitchFamily="18" charset="0"/>
              </a:defRPr>
            </a:lvl9pPr>
          </a:lstStyle>
          <a:p>
            <a:pPr>
              <a:spcBef>
                <a:spcPct val="20000"/>
              </a:spcBef>
              <a:buClrTx/>
              <a:buSzTx/>
              <a:buFontTx/>
              <a:buNone/>
            </a:pPr>
            <a:r>
              <a:rPr lang="en-US" altLang="en-US" sz="2200" b="0" dirty="0">
                <a:latin typeface="Liberation Sans" panose="020B0604020202020204" pitchFamily="34" charset="0"/>
              </a:rPr>
              <a:t>Net book value 	</a:t>
            </a:r>
            <a:r>
              <a:rPr lang="en-US" altLang="en-US" sz="2200" dirty="0">
                <a:solidFill>
                  <a:srgbClr val="CC0000"/>
                </a:solidFill>
                <a:latin typeface="Liberation Sans" panose="020B0604020202020204" pitchFamily="34" charset="0"/>
                <a:cs typeface="Arial" charset="0"/>
              </a:rPr>
              <a:t>€</a:t>
            </a:r>
            <a:r>
              <a:rPr lang="en-US" altLang="en-US" sz="2200" dirty="0">
                <a:solidFill>
                  <a:srgbClr val="CC0000"/>
                </a:solidFill>
                <a:latin typeface="Liberation Sans" panose="020B0604020202020204" pitchFamily="34" charset="0"/>
              </a:rPr>
              <a:t>160,000</a:t>
            </a:r>
          </a:p>
          <a:p>
            <a:pPr>
              <a:spcBef>
                <a:spcPct val="20000"/>
              </a:spcBef>
              <a:buClrTx/>
              <a:buSzTx/>
              <a:buFontTx/>
              <a:buNone/>
            </a:pPr>
            <a:r>
              <a:rPr lang="en-US" altLang="en-US" sz="2200" b="0" dirty="0" smtClean="0">
                <a:latin typeface="Liberation Sans" panose="020B0604020202020204" pitchFamily="34" charset="0"/>
              </a:rPr>
              <a:t>Residual </a:t>
            </a:r>
            <a:r>
              <a:rPr lang="en-US" altLang="en-US" sz="2200" b="0" dirty="0">
                <a:latin typeface="Liberation Sans" panose="020B0604020202020204" pitchFamily="34" charset="0"/>
              </a:rPr>
              <a:t>value (new)          	5,000</a:t>
            </a:r>
          </a:p>
          <a:p>
            <a:pPr>
              <a:spcBef>
                <a:spcPct val="20000"/>
              </a:spcBef>
              <a:buClrTx/>
              <a:buSzTx/>
              <a:buFontTx/>
              <a:buNone/>
            </a:pPr>
            <a:r>
              <a:rPr lang="en-US" altLang="en-US" sz="2200" b="0" dirty="0">
                <a:latin typeface="Liberation Sans" panose="020B0604020202020204" pitchFamily="34" charset="0"/>
              </a:rPr>
              <a:t>Depreciable base	155,000</a:t>
            </a:r>
          </a:p>
          <a:p>
            <a:pPr>
              <a:spcBef>
                <a:spcPct val="20000"/>
              </a:spcBef>
              <a:buClrTx/>
              <a:buSzTx/>
              <a:buFontTx/>
              <a:buNone/>
            </a:pPr>
            <a:r>
              <a:rPr lang="en-US" altLang="en-US" sz="2200" b="0" dirty="0">
                <a:latin typeface="Liberation Sans" panose="020B0604020202020204" pitchFamily="34" charset="0"/>
              </a:rPr>
              <a:t>Useful life remaining	    8 years</a:t>
            </a:r>
          </a:p>
          <a:p>
            <a:pPr>
              <a:spcBef>
                <a:spcPct val="20000"/>
              </a:spcBef>
              <a:buClrTx/>
              <a:buSzTx/>
              <a:buFontTx/>
              <a:buNone/>
            </a:pPr>
            <a:r>
              <a:rPr lang="en-US" altLang="en-US" sz="2200" b="0" dirty="0">
                <a:latin typeface="Liberation Sans" panose="020B0604020202020204" pitchFamily="34" charset="0"/>
              </a:rPr>
              <a:t>Annual depreciation	    </a:t>
            </a:r>
            <a:r>
              <a:rPr lang="en-US" altLang="en-US" sz="2200" dirty="0">
                <a:solidFill>
                  <a:srgbClr val="CC0000"/>
                </a:solidFill>
                <a:latin typeface="Liberation Sans" panose="020B0604020202020204" pitchFamily="34" charset="0"/>
                <a:cs typeface="Arial" charset="0"/>
              </a:rPr>
              <a:t>€</a:t>
            </a:r>
            <a:r>
              <a:rPr lang="en-US" altLang="en-US" sz="2200" dirty="0">
                <a:solidFill>
                  <a:srgbClr val="CC0000"/>
                </a:solidFill>
                <a:latin typeface="Liberation Sans" panose="020B0604020202020204" pitchFamily="34" charset="0"/>
              </a:rPr>
              <a:t>  19,375</a:t>
            </a:r>
          </a:p>
        </p:txBody>
      </p:sp>
      <p:sp>
        <p:nvSpPr>
          <p:cNvPr id="1098758" name="Text Box 6"/>
          <p:cNvSpPr txBox="1">
            <a:spLocks noChangeArrowheads="1"/>
          </p:cNvSpPr>
          <p:nvPr/>
        </p:nvSpPr>
        <p:spPr bwMode="auto">
          <a:xfrm>
            <a:off x="5867400" y="1423988"/>
            <a:ext cx="2819400" cy="1125537"/>
          </a:xfrm>
          <a:prstGeom prst="rect">
            <a:avLst/>
          </a:prstGeom>
          <a:solidFill>
            <a:srgbClr val="FFFFCC"/>
          </a:solidFill>
          <a:ln w="2857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buClrTx/>
              <a:buSzTx/>
              <a:buFontTx/>
              <a:buNone/>
            </a:pPr>
            <a:r>
              <a:rPr lang="en-US" altLang="en-US" sz="2200" b="0" dirty="0">
                <a:latin typeface="Liberation Sans" panose="020B0604020202020204" pitchFamily="34" charset="0"/>
              </a:rPr>
              <a:t>Depreciation Expense calculation for </a:t>
            </a:r>
            <a:r>
              <a:rPr lang="en-US" altLang="en-US" sz="2200" b="0" dirty="0" smtClean="0">
                <a:latin typeface="Liberation Sans" panose="020B0604020202020204" pitchFamily="34" charset="0"/>
              </a:rPr>
              <a:t>2020.</a:t>
            </a:r>
            <a:endParaRPr lang="en-US" altLang="en-US" sz="2200" b="0" dirty="0">
              <a:latin typeface="Liberation Sans" panose="020B0604020202020204" pitchFamily="34" charset="0"/>
            </a:endParaRPr>
          </a:p>
        </p:txBody>
      </p:sp>
      <p:sp>
        <p:nvSpPr>
          <p:cNvPr id="1098760" name="Text Box 8"/>
          <p:cNvSpPr txBox="1">
            <a:spLocks noChangeArrowheads="1"/>
          </p:cNvSpPr>
          <p:nvPr/>
        </p:nvSpPr>
        <p:spPr bwMode="auto">
          <a:xfrm>
            <a:off x="1219200" y="4760913"/>
            <a:ext cx="6858000" cy="90640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375275" algn="r"/>
                <a:tab pos="6635750" algn="r"/>
              </a:tabLst>
              <a:defRPr sz="2400">
                <a:solidFill>
                  <a:schemeClr val="tx1"/>
                </a:solidFill>
                <a:latin typeface="Times New Roman" pitchFamily="18" charset="0"/>
              </a:defRPr>
            </a:lvl1pPr>
            <a:lvl2pPr marL="1028700" indent="-457200">
              <a:tabLst>
                <a:tab pos="5375275" algn="r"/>
                <a:tab pos="6635750" algn="r"/>
              </a:tabLst>
              <a:defRPr sz="2400">
                <a:solidFill>
                  <a:schemeClr val="tx1"/>
                </a:solidFill>
                <a:latin typeface="Times New Roman" pitchFamily="18" charset="0"/>
              </a:defRPr>
            </a:lvl2pPr>
            <a:lvl3pPr marL="1600200" indent="-457200">
              <a:tabLst>
                <a:tab pos="5375275" algn="r"/>
                <a:tab pos="6635750" algn="r"/>
              </a:tabLst>
              <a:defRPr sz="2400">
                <a:solidFill>
                  <a:schemeClr val="tx1"/>
                </a:solidFill>
                <a:latin typeface="Times New Roman" pitchFamily="18" charset="0"/>
              </a:defRPr>
            </a:lvl3pPr>
            <a:lvl4pPr marL="2171700" indent="-457200">
              <a:tabLst>
                <a:tab pos="5375275" algn="r"/>
                <a:tab pos="6635750" algn="r"/>
              </a:tabLst>
              <a:defRPr sz="2400">
                <a:solidFill>
                  <a:schemeClr val="tx1"/>
                </a:solidFill>
                <a:latin typeface="Times New Roman" pitchFamily="18" charset="0"/>
              </a:defRPr>
            </a:lvl4pPr>
            <a:lvl5pPr marL="2743200" indent="-457200">
              <a:tabLst>
                <a:tab pos="5375275" algn="r"/>
                <a:tab pos="66357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9pPr>
          </a:lstStyle>
          <a:p>
            <a:pPr>
              <a:spcBef>
                <a:spcPct val="30000"/>
              </a:spcBef>
              <a:buClrTx/>
              <a:buSzTx/>
              <a:buFontTx/>
              <a:buNone/>
            </a:pPr>
            <a:r>
              <a:rPr lang="en-US" altLang="en-US" sz="2300" dirty="0">
                <a:latin typeface="Liberation Sans" panose="020B0604020202020204" pitchFamily="34" charset="0"/>
                <a:cs typeface="Arial" charset="0"/>
              </a:rPr>
              <a:t>Depreciation </a:t>
            </a:r>
            <a:r>
              <a:rPr lang="en-US" altLang="en-US" sz="2300" dirty="0" smtClean="0">
                <a:latin typeface="Liberation Sans" panose="020B0604020202020204" pitchFamily="34" charset="0"/>
                <a:cs typeface="Arial" charset="0"/>
              </a:rPr>
              <a:t>Expense </a:t>
            </a:r>
            <a:r>
              <a:rPr lang="en-US" altLang="en-US" sz="2300" dirty="0">
                <a:latin typeface="Liberation Sans" panose="020B0604020202020204" pitchFamily="34" charset="0"/>
                <a:cs typeface="Arial" charset="0"/>
              </a:rPr>
              <a:t>	19,375</a:t>
            </a:r>
          </a:p>
          <a:p>
            <a:pPr>
              <a:spcBef>
                <a:spcPct val="30000"/>
              </a:spcBef>
              <a:buClrTx/>
              <a:buSzTx/>
              <a:buFontTx/>
              <a:buNone/>
            </a:pPr>
            <a:r>
              <a:rPr lang="en-US" altLang="en-US" sz="2300" dirty="0">
                <a:latin typeface="Liberation Sans" panose="020B0604020202020204" pitchFamily="34" charset="0"/>
                <a:cs typeface="Arial" charset="0"/>
              </a:rPr>
              <a:t>	Accumulated </a:t>
            </a:r>
            <a:r>
              <a:rPr lang="en-US" altLang="en-US" sz="2300" dirty="0" smtClean="0">
                <a:latin typeface="Liberation Sans" panose="020B0604020202020204" pitchFamily="34" charset="0"/>
                <a:cs typeface="Arial" charset="0"/>
              </a:rPr>
              <a:t>Depreciation </a:t>
            </a:r>
            <a:r>
              <a:rPr lang="en-US" altLang="en-US" sz="2300" dirty="0">
                <a:latin typeface="Liberation Sans" panose="020B0604020202020204" pitchFamily="34" charset="0"/>
                <a:cs typeface="Arial" charset="0"/>
              </a:rPr>
              <a:t>		19,375</a:t>
            </a:r>
          </a:p>
        </p:txBody>
      </p:sp>
      <p:sp>
        <p:nvSpPr>
          <p:cNvPr id="1098761" name="Text Box 9"/>
          <p:cNvSpPr txBox="1">
            <a:spLocks noChangeArrowheads="1"/>
          </p:cNvSpPr>
          <p:nvPr/>
        </p:nvSpPr>
        <p:spPr bwMode="auto">
          <a:xfrm>
            <a:off x="914400" y="3986213"/>
            <a:ext cx="7391400" cy="446276"/>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918075" algn="r"/>
                <a:tab pos="5943600" algn="r"/>
              </a:tabLst>
              <a:defRPr sz="2400">
                <a:solidFill>
                  <a:schemeClr val="tx1"/>
                </a:solidFill>
                <a:latin typeface="Times New Roman" pitchFamily="18" charset="0"/>
              </a:defRPr>
            </a:lvl1pPr>
            <a:lvl2pPr marL="1028700" indent="-457200">
              <a:tabLst>
                <a:tab pos="4918075" algn="r"/>
                <a:tab pos="5943600" algn="r"/>
              </a:tabLst>
              <a:defRPr sz="2400">
                <a:solidFill>
                  <a:schemeClr val="tx1"/>
                </a:solidFill>
                <a:latin typeface="Times New Roman" pitchFamily="18" charset="0"/>
              </a:defRPr>
            </a:lvl2pPr>
            <a:lvl3pPr marL="1600200" indent="-457200">
              <a:tabLst>
                <a:tab pos="4918075" algn="r"/>
                <a:tab pos="5943600" algn="r"/>
              </a:tabLst>
              <a:defRPr sz="2400">
                <a:solidFill>
                  <a:schemeClr val="tx1"/>
                </a:solidFill>
                <a:latin typeface="Times New Roman" pitchFamily="18" charset="0"/>
              </a:defRPr>
            </a:lvl3pPr>
            <a:lvl4pPr marL="2171700" indent="-457200">
              <a:tabLst>
                <a:tab pos="4918075" algn="r"/>
                <a:tab pos="5943600" algn="r"/>
              </a:tabLst>
              <a:defRPr sz="2400">
                <a:solidFill>
                  <a:schemeClr val="tx1"/>
                </a:solidFill>
                <a:latin typeface="Times New Roman" pitchFamily="18" charset="0"/>
              </a:defRPr>
            </a:lvl4pPr>
            <a:lvl5pPr marL="2743200" indent="-457200">
              <a:tabLst>
                <a:tab pos="4918075" algn="r"/>
                <a:tab pos="59436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918075" algn="r"/>
                <a:tab pos="59436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918075" algn="r"/>
                <a:tab pos="59436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918075" algn="r"/>
                <a:tab pos="59436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918075" algn="r"/>
                <a:tab pos="5943600" algn="r"/>
              </a:tabLst>
              <a:defRPr sz="2400">
                <a:solidFill>
                  <a:schemeClr val="tx1"/>
                </a:solidFill>
                <a:latin typeface="Times New Roman" pitchFamily="18" charset="0"/>
              </a:defRPr>
            </a:lvl9pPr>
          </a:lstStyle>
          <a:p>
            <a:pPr>
              <a:spcBef>
                <a:spcPct val="50000"/>
              </a:spcBef>
              <a:buClrTx/>
              <a:buSzTx/>
              <a:buFontTx/>
              <a:buNone/>
            </a:pPr>
            <a:r>
              <a:rPr lang="en-US" altLang="en-US" sz="2300" dirty="0">
                <a:latin typeface="Liberation Sans" panose="020B0604020202020204" pitchFamily="34" charset="0"/>
                <a:cs typeface="Arial" charset="0"/>
              </a:rPr>
              <a:t>Journal entry for </a:t>
            </a:r>
            <a:r>
              <a:rPr lang="en-US" altLang="en-US" sz="2300" dirty="0" smtClean="0">
                <a:latin typeface="Liberation Sans" panose="020B0604020202020204" pitchFamily="34" charset="0"/>
                <a:cs typeface="Arial" charset="0"/>
              </a:rPr>
              <a:t>2020 and </a:t>
            </a:r>
            <a:r>
              <a:rPr lang="en-US" altLang="en-US" sz="2300" dirty="0">
                <a:latin typeface="Liberation Sans" panose="020B0604020202020204" pitchFamily="34" charset="0"/>
                <a:cs typeface="Arial" charset="0"/>
              </a:rPr>
              <a:t>future years.</a:t>
            </a:r>
          </a:p>
        </p:txBody>
      </p:sp>
      <p:sp>
        <p:nvSpPr>
          <p:cNvPr id="1098775" name="Freeform 23"/>
          <p:cNvSpPr>
            <a:spLocks/>
          </p:cNvSpPr>
          <p:nvPr/>
        </p:nvSpPr>
        <p:spPr bwMode="auto">
          <a:xfrm>
            <a:off x="3962400" y="2921000"/>
            <a:ext cx="1204913" cy="1588"/>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98776" name="Line 24"/>
          <p:cNvSpPr>
            <a:spLocks noChangeShapeType="1"/>
          </p:cNvSpPr>
          <p:nvPr/>
        </p:nvSpPr>
        <p:spPr bwMode="auto">
          <a:xfrm>
            <a:off x="3962400" y="2109788"/>
            <a:ext cx="1219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98777" name="Freeform 25"/>
          <p:cNvSpPr>
            <a:spLocks/>
          </p:cNvSpPr>
          <p:nvPr/>
        </p:nvSpPr>
        <p:spPr bwMode="auto">
          <a:xfrm>
            <a:off x="3962400" y="3327400"/>
            <a:ext cx="1204913" cy="1588"/>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98778" name="Freeform 26"/>
          <p:cNvSpPr>
            <a:spLocks/>
          </p:cNvSpPr>
          <p:nvPr/>
        </p:nvSpPr>
        <p:spPr bwMode="auto">
          <a:xfrm>
            <a:off x="3962400" y="3403600"/>
            <a:ext cx="1204913" cy="1588"/>
          </a:xfrm>
          <a:custGeom>
            <a:avLst/>
            <a:gdLst>
              <a:gd name="T0" fmla="*/ 0 w 759"/>
              <a:gd name="T1" fmla="*/ 0 h 1"/>
              <a:gd name="T2" fmla="*/ 759 w 759"/>
              <a:gd name="T3" fmla="*/ 0 h 1"/>
            </a:gdLst>
            <a:ahLst/>
            <a:cxnLst>
              <a:cxn ang="0">
                <a:pos x="T0" y="T1"/>
              </a:cxn>
              <a:cxn ang="0">
                <a:pos x="T2" y="T3"/>
              </a:cxn>
            </a:cxnLst>
            <a:rect l="0" t="0" r="r" b="b"/>
            <a:pathLst>
              <a:path w="759" h="1">
                <a:moveTo>
                  <a:pt x="0" y="0"/>
                </a:moveTo>
                <a:lnTo>
                  <a:pt x="759" y="0"/>
                </a:lnTo>
              </a:path>
            </a:pathLst>
          </a:custGeom>
          <a:noFill/>
          <a:ln w="28575"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Rectangle 16"/>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REVISING PERIODIC DEPRECIATION</a:t>
            </a: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8760">
                                            <p:txEl>
                                              <p:pRg st="0" end="0"/>
                                            </p:txEl>
                                          </p:spTgt>
                                        </p:tgtEl>
                                        <p:attrNameLst>
                                          <p:attrName>style.visibility</p:attrName>
                                        </p:attrNameLst>
                                      </p:cBhvr>
                                      <p:to>
                                        <p:strVal val="visible"/>
                                      </p:to>
                                    </p:set>
                                    <p:animEffect transition="in" filter="wipe(left)">
                                      <p:cBhvr>
                                        <p:cTn id="7" dur="500"/>
                                        <p:tgtEl>
                                          <p:spTgt spid="10987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8760">
                                            <p:txEl>
                                              <p:pRg st="1" end="1"/>
                                            </p:txEl>
                                          </p:spTgt>
                                        </p:tgtEl>
                                        <p:attrNameLst>
                                          <p:attrName>style.visibility</p:attrName>
                                        </p:attrNameLst>
                                      </p:cBhvr>
                                      <p:to>
                                        <p:strVal val="visible"/>
                                      </p:to>
                                    </p:set>
                                    <p:animEffect transition="in" filter="wipe(left)">
                                      <p:cBhvr>
                                        <p:cTn id="12" dur="500"/>
                                        <p:tgtEl>
                                          <p:spTgt spid="10987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6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553200" y="976952"/>
            <a:ext cx="0" cy="10178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20931" name="Text Box 3"/>
          <p:cNvSpPr txBox="1">
            <a:spLocks noChangeArrowheads="1"/>
          </p:cNvSpPr>
          <p:nvPr/>
        </p:nvSpPr>
        <p:spPr bwMode="auto">
          <a:xfrm>
            <a:off x="609600" y="1282815"/>
            <a:ext cx="8305800" cy="3822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60000"/>
              </a:spcBef>
              <a:buClrTx/>
              <a:buSzTx/>
              <a:buFontTx/>
              <a:buNone/>
            </a:pPr>
            <a:r>
              <a:rPr lang="en-US" altLang="en-US" sz="2600" dirty="0">
                <a:solidFill>
                  <a:schemeClr val="hlink"/>
                </a:solidFill>
                <a:latin typeface="Liberation Sans" panose="020B0604020202020204" pitchFamily="34" charset="0"/>
              </a:rPr>
              <a:t>Plant assets</a:t>
            </a:r>
            <a:r>
              <a:rPr lang="en-US" altLang="en-US" dirty="0">
                <a:latin typeface="Liberation Sans" panose="020B0604020202020204" pitchFamily="34" charset="0"/>
              </a:rPr>
              <a:t> </a:t>
            </a:r>
            <a:r>
              <a:rPr lang="en-US" altLang="en-US" b="0" dirty="0">
                <a:latin typeface="Liberation Sans" panose="020B0604020202020204" pitchFamily="34" charset="0"/>
              </a:rPr>
              <a:t>are resources that have </a:t>
            </a:r>
          </a:p>
          <a:p>
            <a:pPr lvl="1">
              <a:lnSpc>
                <a:spcPct val="120000"/>
              </a:lnSpc>
              <a:spcBef>
                <a:spcPct val="60000"/>
              </a:spcBef>
              <a:buClr>
                <a:srgbClr val="CC0000"/>
              </a:buClr>
              <a:buSzPct val="80000"/>
              <a:buFont typeface="Wingdings" pitchFamily="2" charset="2"/>
              <a:buChar char="u"/>
            </a:pPr>
            <a:r>
              <a:rPr lang="en-US" altLang="en-US" sz="2200" dirty="0">
                <a:latin typeface="Liberation Sans" panose="020B0604020202020204" pitchFamily="34" charset="0"/>
              </a:rPr>
              <a:t>physical substance</a:t>
            </a:r>
            <a:r>
              <a:rPr lang="en-US" altLang="en-US" sz="2200" b="0" dirty="0">
                <a:latin typeface="Liberation Sans" panose="020B0604020202020204" pitchFamily="34" charset="0"/>
              </a:rPr>
              <a:t> (a definite size and </a:t>
            </a:r>
            <a:endParaRPr lang="en-US" altLang="en-US" sz="2200" b="0" dirty="0" smtClean="0">
              <a:latin typeface="Liberation Sans" panose="020B0604020202020204" pitchFamily="34" charset="0"/>
            </a:endParaRPr>
          </a:p>
          <a:p>
            <a:pPr marL="682625" lvl="1" indent="0">
              <a:lnSpc>
                <a:spcPct val="120000"/>
              </a:lnSpc>
              <a:spcBef>
                <a:spcPts val="0"/>
              </a:spcBef>
              <a:buClr>
                <a:srgbClr val="CC0000"/>
              </a:buClr>
              <a:buSzPct val="80000"/>
            </a:pPr>
            <a:r>
              <a:rPr lang="en-US" altLang="en-US" sz="2200" b="0" dirty="0" smtClean="0">
                <a:latin typeface="Liberation Sans" panose="020B0604020202020204" pitchFamily="34" charset="0"/>
              </a:rPr>
              <a:t>shape</a:t>
            </a:r>
            <a:r>
              <a:rPr lang="en-US" altLang="en-US" sz="2200" b="0" dirty="0">
                <a:latin typeface="Liberation Sans" panose="020B0604020202020204" pitchFamily="34" charset="0"/>
              </a:rPr>
              <a:t>), </a:t>
            </a:r>
          </a:p>
          <a:p>
            <a:pPr lvl="1">
              <a:lnSpc>
                <a:spcPct val="120000"/>
              </a:lnSpc>
              <a:spcBef>
                <a:spcPct val="60000"/>
              </a:spcBef>
              <a:buClr>
                <a:srgbClr val="CC0000"/>
              </a:buClr>
              <a:buSzPct val="80000"/>
              <a:buFont typeface="Wingdings" pitchFamily="2" charset="2"/>
              <a:buChar char="u"/>
            </a:pPr>
            <a:r>
              <a:rPr lang="en-US" altLang="en-US" sz="2200" b="0" dirty="0">
                <a:latin typeface="Liberation Sans" panose="020B0604020202020204" pitchFamily="34" charset="0"/>
              </a:rPr>
              <a:t>are </a:t>
            </a:r>
            <a:r>
              <a:rPr lang="en-US" altLang="en-US" sz="2200" dirty="0">
                <a:latin typeface="Liberation Sans" panose="020B0604020202020204" pitchFamily="34" charset="0"/>
              </a:rPr>
              <a:t>used in the operations</a:t>
            </a:r>
            <a:r>
              <a:rPr lang="en-US" altLang="en-US" sz="2200" b="0" dirty="0">
                <a:latin typeface="Liberation Sans" panose="020B0604020202020204" pitchFamily="34" charset="0"/>
              </a:rPr>
              <a:t> of a business, </a:t>
            </a:r>
          </a:p>
          <a:p>
            <a:pPr lvl="1">
              <a:lnSpc>
                <a:spcPct val="120000"/>
              </a:lnSpc>
              <a:spcBef>
                <a:spcPct val="60000"/>
              </a:spcBef>
              <a:buClr>
                <a:srgbClr val="CC0000"/>
              </a:buClr>
              <a:buSzPct val="80000"/>
              <a:buFont typeface="Wingdings" pitchFamily="2" charset="2"/>
              <a:buChar char="u"/>
            </a:pPr>
            <a:r>
              <a:rPr lang="en-US" altLang="en-US" sz="2200" b="0" dirty="0">
                <a:latin typeface="Liberation Sans" panose="020B0604020202020204" pitchFamily="34" charset="0"/>
              </a:rPr>
              <a:t>are </a:t>
            </a:r>
            <a:r>
              <a:rPr lang="en-US" altLang="en-US" sz="2200" dirty="0">
                <a:latin typeface="Liberation Sans" panose="020B0604020202020204" pitchFamily="34" charset="0"/>
              </a:rPr>
              <a:t>not intended for sale</a:t>
            </a:r>
            <a:r>
              <a:rPr lang="en-US" altLang="en-US" sz="2200" b="0" dirty="0">
                <a:latin typeface="Liberation Sans" panose="020B0604020202020204" pitchFamily="34" charset="0"/>
              </a:rPr>
              <a:t> to customers, </a:t>
            </a:r>
          </a:p>
          <a:p>
            <a:pPr lvl="1">
              <a:lnSpc>
                <a:spcPct val="120000"/>
              </a:lnSpc>
              <a:spcBef>
                <a:spcPct val="60000"/>
              </a:spcBef>
              <a:buClr>
                <a:srgbClr val="CC0000"/>
              </a:buClr>
              <a:buSzPct val="80000"/>
              <a:buFont typeface="Wingdings" pitchFamily="2" charset="2"/>
              <a:buChar char="u"/>
            </a:pPr>
            <a:r>
              <a:rPr lang="en-US" altLang="en-US" sz="2200" b="0" dirty="0">
                <a:latin typeface="Liberation Sans" panose="020B0604020202020204" pitchFamily="34" charset="0"/>
              </a:rPr>
              <a:t>are expected to </a:t>
            </a:r>
            <a:r>
              <a:rPr lang="en-US" altLang="en-US" sz="2200" dirty="0">
                <a:latin typeface="Liberation Sans" panose="020B0604020202020204" pitchFamily="34" charset="0"/>
              </a:rPr>
              <a:t>provide service</a:t>
            </a:r>
            <a:r>
              <a:rPr lang="en-US" altLang="en-US" sz="2200" b="0" dirty="0">
                <a:latin typeface="Liberation Sans" panose="020B0604020202020204" pitchFamily="34" charset="0"/>
              </a:rPr>
              <a:t> to the company for a number of years.</a:t>
            </a:r>
          </a:p>
        </p:txBody>
      </p:sp>
      <p:sp>
        <p:nvSpPr>
          <p:cNvPr id="1020933" name="Rectangle 5"/>
          <p:cNvSpPr>
            <a:spLocks noChangeArrowheads="1"/>
          </p:cNvSpPr>
          <p:nvPr/>
        </p:nvSpPr>
        <p:spPr bwMode="auto">
          <a:xfrm>
            <a:off x="762000" y="5321300"/>
            <a:ext cx="7772400" cy="698500"/>
          </a:xfrm>
          <a:prstGeom prst="rect">
            <a:avLst/>
          </a:prstGeom>
          <a:solidFill>
            <a:srgbClr val="FFFF99"/>
          </a:solidFill>
          <a:ln w="28575" cap="sq">
            <a:solidFill>
              <a:schemeClr val="tx1"/>
            </a:solidFill>
            <a:miter lim="800000"/>
            <a:headEnd type="none" w="sm" len="sm"/>
            <a:tailEnd type="none" w="sm" len="sm"/>
          </a:ln>
          <a:effectLst/>
        </p:spPr>
        <p:txBody>
          <a:bodyPr>
            <a:spAutoFit/>
          </a:bodyPr>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71700" indent="-457200">
              <a:defRPr sz="2400">
                <a:solidFill>
                  <a:schemeClr val="tx1"/>
                </a:solidFill>
                <a:latin typeface="Times New Roman" pitchFamily="18" charset="0"/>
              </a:defRPr>
            </a:lvl4pPr>
            <a:lvl5pPr marL="2743200" indent="-457200">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spcAft>
                <a:spcPct val="35000"/>
              </a:spcAft>
              <a:buClr>
                <a:srgbClr val="800000"/>
              </a:buClr>
              <a:buSzPct val="80000"/>
              <a:buFontTx/>
              <a:buNone/>
            </a:pPr>
            <a:r>
              <a:rPr lang="en-US" altLang="en-US" sz="1900" dirty="0">
                <a:solidFill>
                  <a:srgbClr val="000000"/>
                </a:solidFill>
                <a:latin typeface="Liberation Sans" panose="020B0604020202020204" pitchFamily="34" charset="0"/>
              </a:rPr>
              <a:t>Referred to as property, plant, and equipment; plant and equipment; and fixed assets.</a:t>
            </a:r>
          </a:p>
        </p:txBody>
      </p:sp>
      <p:sp>
        <p:nvSpPr>
          <p:cNvPr id="7" name="TextBox 6"/>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Plant Assets</a:t>
            </a:r>
            <a:endParaRPr lang="en-US" altLang="en-US" dirty="0">
              <a:solidFill>
                <a:schemeClr val="accent3"/>
              </a:solidFill>
            </a:endParaRPr>
          </a:p>
        </p:txBody>
      </p:sp>
      <p:sp>
        <p:nvSpPr>
          <p:cNvPr id="8" name="TextBox 7"/>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9" name="Rectangle 8"/>
          <p:cNvSpPr/>
          <p:nvPr/>
        </p:nvSpPr>
        <p:spPr>
          <a:xfrm>
            <a:off x="6629400" y="1039504"/>
            <a:ext cx="2286000"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r>
              <a:rPr lang="en-US" sz="1400" dirty="0" smtClean="0">
                <a:latin typeface="Liberation Sans" panose="020B0604020202020204" pitchFamily="34" charset="0"/>
              </a:rPr>
              <a:t>Describe </a:t>
            </a:r>
            <a:r>
              <a:rPr lang="en-US" sz="1400" dirty="0">
                <a:latin typeface="Liberation Sans" panose="020B0604020202020204" pitchFamily="34" charset="0"/>
              </a:rPr>
              <a:t>how the</a:t>
            </a:r>
          </a:p>
          <a:p>
            <a:r>
              <a:rPr lang="en-US" sz="1400" dirty="0">
                <a:latin typeface="Liberation Sans" panose="020B0604020202020204" pitchFamily="34" charset="0"/>
              </a:rPr>
              <a:t>historical </a:t>
            </a:r>
            <a:r>
              <a:rPr lang="en-US" sz="1400" dirty="0" smtClean="0">
                <a:latin typeface="Liberation Sans" panose="020B0604020202020204" pitchFamily="34" charset="0"/>
              </a:rPr>
              <a:t>cost principle applies to </a:t>
            </a:r>
            <a:r>
              <a:rPr lang="en-US" sz="1400" dirty="0">
                <a:latin typeface="Liberation Sans" panose="020B0604020202020204" pitchFamily="34" charset="0"/>
              </a:rPr>
              <a:t>plant </a:t>
            </a:r>
            <a:r>
              <a:rPr lang="en-US" sz="1400" dirty="0" smtClean="0">
                <a:latin typeface="Liberation Sans" panose="020B0604020202020204" pitchFamily="34" charset="0"/>
              </a:rPr>
              <a:t>assets.</a:t>
            </a:r>
            <a:endParaRPr lang="en-US" sz="14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096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When </a:t>
            </a:r>
            <a:r>
              <a:rPr lang="en-US" sz="2300" b="0" i="0" dirty="0">
                <a:solidFill>
                  <a:schemeClr val="tx1"/>
                </a:solidFill>
                <a:latin typeface="Liberation Sans" panose="020B0604020202020204" pitchFamily="34" charset="0"/>
                <a:cs typeface="Times New Roman" pitchFamily="18" charset="0"/>
              </a:rPr>
              <a:t>there is a change in estimated depreciation</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previous </a:t>
            </a:r>
            <a:r>
              <a:rPr lang="en-US" sz="2300" b="0" i="0" dirty="0">
                <a:solidFill>
                  <a:schemeClr val="tx1"/>
                </a:solidFill>
                <a:latin typeface="Liberation Sans" panose="020B0604020202020204" pitchFamily="34" charset="0"/>
                <a:cs typeface="Times New Roman" pitchFamily="18" charset="0"/>
              </a:rPr>
              <a:t>depreciation should be corrected</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current </a:t>
            </a:r>
            <a:r>
              <a:rPr lang="en-US" sz="2300" b="0" i="0" dirty="0">
                <a:solidFill>
                  <a:schemeClr val="tx1"/>
                </a:solidFill>
                <a:latin typeface="Liberation Sans" panose="020B0604020202020204" pitchFamily="34" charset="0"/>
                <a:cs typeface="Times New Roman" pitchFamily="18" charset="0"/>
              </a:rPr>
              <a:t>and future years’ depreciation should </a:t>
            </a:r>
            <a:r>
              <a:rPr lang="en-US" sz="2300" b="0" i="0" dirty="0" smtClean="0">
                <a:solidFill>
                  <a:schemeClr val="tx1"/>
                </a:solidFill>
                <a:latin typeface="Liberation Sans" panose="020B0604020202020204" pitchFamily="34" charset="0"/>
                <a:cs typeface="Times New Roman" pitchFamily="18" charset="0"/>
              </a:rPr>
              <a:t>be revised.</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only </a:t>
            </a:r>
            <a:r>
              <a:rPr lang="en-US" sz="2300" b="0" i="0" dirty="0">
                <a:solidFill>
                  <a:schemeClr val="tx1"/>
                </a:solidFill>
                <a:latin typeface="Liberation Sans" panose="020B0604020202020204" pitchFamily="34" charset="0"/>
                <a:cs typeface="Times New Roman" pitchFamily="18" charset="0"/>
              </a:rPr>
              <a:t>future years’ depreciation should be revised</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None </a:t>
            </a:r>
            <a:r>
              <a:rPr lang="en-US" sz="2300" b="0" i="0" dirty="0">
                <a:solidFill>
                  <a:schemeClr val="tx1"/>
                </a:solidFill>
                <a:latin typeface="Liberation Sans" panose="020B0604020202020204" pitchFamily="34" charset="0"/>
                <a:cs typeface="Times New Roman" pitchFamily="18" charset="0"/>
              </a:rPr>
              <a:t>of the above.</a:t>
            </a:r>
            <a:endParaRPr lang="en-US" altLang="en-US" sz="2300" b="0" i="0" dirty="0">
              <a:solidFill>
                <a:schemeClr val="tx1"/>
              </a:solidFill>
              <a:latin typeface="Liberation Sans" panose="020B0604020202020204" pitchFamily="34" charset="0"/>
              <a:cs typeface="Times New Roman" pitchFamily="18" charset="0"/>
            </a:endParaRPr>
          </a:p>
        </p:txBody>
      </p:sp>
      <p:sp>
        <p:nvSpPr>
          <p:cNvPr id="46083" name="Rectangle 4"/>
          <p:cNvSpPr>
            <a:spLocks noChangeArrowheads="1"/>
          </p:cNvSpPr>
          <p:nvPr/>
        </p:nvSpPr>
        <p:spPr bwMode="auto">
          <a:xfrm>
            <a:off x="6096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5427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2</a:t>
            </a:r>
            <a:endParaRPr lang="en-US" altLang="en-US" sz="1600" dirty="0">
              <a:solidFill>
                <a:schemeClr val="bg2"/>
              </a:solidFill>
              <a:latin typeface="Liberation Sans" panose="020B0604020202020204" pitchFamily="34" charset="0"/>
            </a:endParaRPr>
          </a:p>
        </p:txBody>
      </p:sp>
      <p:sp>
        <p:nvSpPr>
          <p:cNvPr id="11" name="Notched Right Arrow 10"/>
          <p:cNvSpPr/>
          <p:nvPr/>
        </p:nvSpPr>
        <p:spPr bwMode="auto">
          <a:xfrm>
            <a:off x="284018" y="31242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REVISING PERIODIC DEPRECIATION</a:t>
            </a:r>
          </a:p>
        </p:txBody>
      </p:sp>
    </p:spTree>
    <p:extLst>
      <p:ext uri="{BB962C8B-B14F-4D97-AF65-F5344CB8AC3E}">
        <p14:creationId xmlns:p14="http://schemas.microsoft.com/office/powerpoint/2010/main" val="31783107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a:spLocks noChangeArrowheads="1"/>
          </p:cNvSpPr>
          <p:nvPr/>
        </p:nvSpPr>
        <p:spPr bwMode="auto">
          <a:xfrm>
            <a:off x="457200" y="3530430"/>
            <a:ext cx="8300112" cy="2963055"/>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231775" algn="just">
              <a:lnSpc>
                <a:spcPct val="105000"/>
              </a:lnSpc>
              <a:spcBef>
                <a:spcPts val="300"/>
              </a:spcBef>
            </a:pPr>
            <a:r>
              <a:rPr lang="en-US" sz="2000" b="0" dirty="0" smtClean="0">
                <a:solidFill>
                  <a:schemeClr val="bg2"/>
                </a:solidFill>
                <a:latin typeface="Liberation Sans" panose="020B0604020202020204" pitchFamily="34" charset="0"/>
              </a:rPr>
              <a:t>Original </a:t>
            </a:r>
            <a:r>
              <a:rPr lang="en-US" sz="2000" b="0" dirty="0">
                <a:solidFill>
                  <a:schemeClr val="bg2"/>
                </a:solidFill>
                <a:latin typeface="Liberation Sans" panose="020B0604020202020204" pitchFamily="34" charset="0"/>
              </a:rPr>
              <a:t>depreciation expense = </a:t>
            </a:r>
            <a:r>
              <a:rPr lang="en-US" sz="2000" b="0" dirty="0" smtClean="0">
                <a:solidFill>
                  <a:schemeClr val="bg2"/>
                </a:solidFill>
                <a:latin typeface="Liberation Sans" panose="020B0604020202020204" pitchFamily="34" charset="0"/>
              </a:rPr>
              <a:t>[(£36,000 </a:t>
            </a:r>
            <a:r>
              <a:rPr lang="en-US" sz="2000" b="0" dirty="0">
                <a:solidFill>
                  <a:schemeClr val="bg2"/>
                </a:solidFill>
                <a:latin typeface="Liberation Sans" panose="020B0604020202020204" pitchFamily="34" charset="0"/>
              </a:rPr>
              <a:t>− </a:t>
            </a:r>
            <a:r>
              <a:rPr lang="en-US" sz="2000" b="0" dirty="0" smtClean="0">
                <a:solidFill>
                  <a:schemeClr val="bg2"/>
                </a:solidFill>
                <a:latin typeface="Liberation Sans" panose="020B0604020202020204" pitchFamily="34" charset="0"/>
              </a:rPr>
              <a:t>£6,000</a:t>
            </a:r>
            <a:r>
              <a:rPr lang="en-US" sz="2000" b="0" dirty="0">
                <a:solidFill>
                  <a:schemeClr val="bg2"/>
                </a:solidFill>
                <a:latin typeface="Liberation Sans" panose="020B0604020202020204" pitchFamily="34" charset="0"/>
              </a:rPr>
              <a:t>) ÷ 6] = </a:t>
            </a:r>
            <a:r>
              <a:rPr lang="en-US" sz="2000" b="0" dirty="0" smtClean="0">
                <a:solidFill>
                  <a:schemeClr val="bg2"/>
                </a:solidFill>
                <a:latin typeface="Liberation Sans" panose="020B0604020202020204" pitchFamily="34" charset="0"/>
              </a:rPr>
              <a:t>£5,000</a:t>
            </a:r>
            <a:endParaRPr lang="en-US" sz="2000" b="0" dirty="0">
              <a:solidFill>
                <a:schemeClr val="bg2"/>
              </a:solidFill>
              <a:latin typeface="Liberation Sans" panose="020B0604020202020204" pitchFamily="34" charset="0"/>
            </a:endParaRPr>
          </a:p>
          <a:p>
            <a:pPr marL="231775" algn="just">
              <a:lnSpc>
                <a:spcPct val="105000"/>
              </a:lnSpc>
              <a:spcBef>
                <a:spcPts val="300"/>
              </a:spcBef>
            </a:pPr>
            <a:r>
              <a:rPr lang="en-US" sz="2000" b="0" dirty="0">
                <a:solidFill>
                  <a:schemeClr val="bg2"/>
                </a:solidFill>
                <a:latin typeface="Liberation Sans" panose="020B0604020202020204" pitchFamily="34" charset="0"/>
              </a:rPr>
              <a:t>Accumulated depreciation after 2 years = 2 × </a:t>
            </a:r>
            <a:r>
              <a:rPr lang="en-US" sz="2000" b="0" dirty="0" smtClean="0">
                <a:solidFill>
                  <a:schemeClr val="bg2"/>
                </a:solidFill>
                <a:latin typeface="Liberation Sans" panose="020B0604020202020204" pitchFamily="34" charset="0"/>
              </a:rPr>
              <a:t>£5,000 </a:t>
            </a:r>
            <a:r>
              <a:rPr lang="en-US" sz="2000" b="0" dirty="0">
                <a:solidFill>
                  <a:schemeClr val="bg2"/>
                </a:solidFill>
                <a:latin typeface="Liberation Sans" panose="020B0604020202020204" pitchFamily="34" charset="0"/>
              </a:rPr>
              <a:t>= </a:t>
            </a:r>
            <a:r>
              <a:rPr lang="en-US" sz="2000" b="0" dirty="0" smtClean="0">
                <a:solidFill>
                  <a:schemeClr val="bg2"/>
                </a:solidFill>
                <a:latin typeface="Liberation Sans" panose="020B0604020202020204" pitchFamily="34" charset="0"/>
              </a:rPr>
              <a:t>£10,000</a:t>
            </a:r>
            <a:endParaRPr lang="en-US" sz="2000" b="0" dirty="0">
              <a:solidFill>
                <a:schemeClr val="bg2"/>
              </a:solidFill>
              <a:latin typeface="Liberation Sans" panose="020B0604020202020204" pitchFamily="34" charset="0"/>
            </a:endParaRPr>
          </a:p>
          <a:p>
            <a:pPr marL="231775" algn="just">
              <a:lnSpc>
                <a:spcPct val="105000"/>
              </a:lnSpc>
              <a:spcBef>
                <a:spcPts val="300"/>
              </a:spcBef>
            </a:pPr>
            <a:r>
              <a:rPr lang="en-US" sz="2000" b="0" dirty="0">
                <a:solidFill>
                  <a:schemeClr val="bg2"/>
                </a:solidFill>
                <a:latin typeface="Liberation Sans" panose="020B0604020202020204" pitchFamily="34" charset="0"/>
              </a:rPr>
              <a:t>Book value = </a:t>
            </a:r>
            <a:r>
              <a:rPr lang="en-US" sz="2000" b="0" dirty="0" smtClean="0">
                <a:solidFill>
                  <a:schemeClr val="bg2"/>
                </a:solidFill>
                <a:latin typeface="Liberation Sans" panose="020B0604020202020204" pitchFamily="34" charset="0"/>
              </a:rPr>
              <a:t>£36,000 </a:t>
            </a:r>
            <a:r>
              <a:rPr lang="en-US" sz="2000" b="0" dirty="0">
                <a:solidFill>
                  <a:schemeClr val="bg2"/>
                </a:solidFill>
                <a:latin typeface="Liberation Sans" panose="020B0604020202020204" pitchFamily="34" charset="0"/>
              </a:rPr>
              <a:t>− </a:t>
            </a:r>
            <a:r>
              <a:rPr lang="en-US" sz="2000" b="0" dirty="0" smtClean="0">
                <a:solidFill>
                  <a:schemeClr val="bg2"/>
                </a:solidFill>
                <a:latin typeface="Liberation Sans" panose="020B0604020202020204" pitchFamily="34" charset="0"/>
              </a:rPr>
              <a:t>£10,000 </a:t>
            </a:r>
            <a:r>
              <a:rPr lang="en-US" sz="2000" b="0" dirty="0">
                <a:solidFill>
                  <a:schemeClr val="bg2"/>
                </a:solidFill>
                <a:latin typeface="Liberation Sans" panose="020B0604020202020204" pitchFamily="34" charset="0"/>
              </a:rPr>
              <a:t>= </a:t>
            </a:r>
            <a:r>
              <a:rPr lang="en-US" sz="2000" b="0" dirty="0" smtClean="0">
                <a:solidFill>
                  <a:schemeClr val="bg2"/>
                </a:solidFill>
                <a:latin typeface="Liberation Sans" panose="020B0604020202020204" pitchFamily="34" charset="0"/>
              </a:rPr>
              <a:t>£26,000</a:t>
            </a:r>
            <a:endParaRPr lang="en-US" sz="2000" b="0" dirty="0">
              <a:solidFill>
                <a:schemeClr val="bg2"/>
              </a:solidFill>
              <a:latin typeface="Liberation Sans" panose="020B0604020202020204" pitchFamily="34" charset="0"/>
            </a:endParaRPr>
          </a:p>
          <a:p>
            <a:pPr marL="682625" algn="just">
              <a:lnSpc>
                <a:spcPct val="105000"/>
              </a:lnSpc>
              <a:spcBef>
                <a:spcPts val="600"/>
              </a:spcBef>
              <a:tabLst>
                <a:tab pos="7315200" algn="r"/>
              </a:tabLst>
            </a:pPr>
            <a:r>
              <a:rPr lang="en-US" sz="2000" b="0" dirty="0">
                <a:solidFill>
                  <a:schemeClr val="bg2"/>
                </a:solidFill>
                <a:latin typeface="Liberation Sans" panose="020B0604020202020204" pitchFamily="34" charset="0"/>
              </a:rPr>
              <a:t>Book value after 2 years of depreciation </a:t>
            </a:r>
            <a:r>
              <a:rPr lang="en-US" sz="2000" b="0" dirty="0" smtClean="0">
                <a:solidFill>
                  <a:schemeClr val="bg2"/>
                </a:solidFill>
                <a:latin typeface="Liberation Sans" panose="020B0604020202020204" pitchFamily="34" charset="0"/>
              </a:rPr>
              <a:t>	£26,000</a:t>
            </a:r>
            <a:endParaRPr lang="en-US" sz="2000" b="0" dirty="0">
              <a:solidFill>
                <a:schemeClr val="bg2"/>
              </a:solidFill>
              <a:latin typeface="Liberation Sans" panose="020B0604020202020204" pitchFamily="34" charset="0"/>
            </a:endParaRPr>
          </a:p>
          <a:p>
            <a:pPr marL="682625" algn="just">
              <a:lnSpc>
                <a:spcPct val="105000"/>
              </a:lnSpc>
              <a:spcBef>
                <a:spcPts val="300"/>
              </a:spcBef>
              <a:tabLst>
                <a:tab pos="7315200" algn="r"/>
              </a:tabLst>
            </a:pPr>
            <a:r>
              <a:rPr lang="en-US" sz="2000" b="0" dirty="0">
                <a:solidFill>
                  <a:schemeClr val="bg2"/>
                </a:solidFill>
                <a:latin typeface="Liberation Sans" panose="020B0604020202020204" pitchFamily="34" charset="0"/>
              </a:rPr>
              <a:t>Less: New salvage value </a:t>
            </a:r>
            <a:r>
              <a:rPr lang="en-US" sz="2000" b="0" dirty="0" smtClean="0">
                <a:solidFill>
                  <a:schemeClr val="bg2"/>
                </a:solidFill>
                <a:latin typeface="Liberation Sans" panose="020B0604020202020204" pitchFamily="34" charset="0"/>
              </a:rPr>
              <a:t>	2,000</a:t>
            </a:r>
            <a:endParaRPr lang="en-US" sz="2000" b="0" dirty="0">
              <a:solidFill>
                <a:schemeClr val="bg2"/>
              </a:solidFill>
              <a:latin typeface="Liberation Sans" panose="020B0604020202020204" pitchFamily="34" charset="0"/>
            </a:endParaRPr>
          </a:p>
          <a:p>
            <a:pPr marL="682625" algn="just">
              <a:lnSpc>
                <a:spcPct val="105000"/>
              </a:lnSpc>
              <a:spcBef>
                <a:spcPts val="300"/>
              </a:spcBef>
              <a:tabLst>
                <a:tab pos="7315200" algn="r"/>
              </a:tabLst>
            </a:pPr>
            <a:r>
              <a:rPr lang="en-US" sz="2000" b="0" dirty="0">
                <a:solidFill>
                  <a:schemeClr val="bg2"/>
                </a:solidFill>
                <a:latin typeface="Liberation Sans" panose="020B0604020202020204" pitchFamily="34" charset="0"/>
              </a:rPr>
              <a:t>Depreciable cost </a:t>
            </a:r>
            <a:r>
              <a:rPr lang="en-US" sz="2000" b="0" dirty="0" smtClean="0">
                <a:solidFill>
                  <a:schemeClr val="bg2"/>
                </a:solidFill>
                <a:latin typeface="Liberation Sans" panose="020B0604020202020204" pitchFamily="34" charset="0"/>
              </a:rPr>
              <a:t>	£24,000</a:t>
            </a:r>
            <a:endParaRPr lang="en-US" sz="2000" b="0" dirty="0">
              <a:solidFill>
                <a:schemeClr val="bg2"/>
              </a:solidFill>
              <a:latin typeface="Liberation Sans" panose="020B0604020202020204" pitchFamily="34" charset="0"/>
            </a:endParaRPr>
          </a:p>
          <a:p>
            <a:pPr marL="682625" algn="just">
              <a:lnSpc>
                <a:spcPct val="105000"/>
              </a:lnSpc>
              <a:spcBef>
                <a:spcPts val="300"/>
              </a:spcBef>
              <a:tabLst>
                <a:tab pos="7315200" algn="r"/>
              </a:tabLst>
            </a:pPr>
            <a:r>
              <a:rPr lang="en-US" sz="2000" b="0" dirty="0">
                <a:solidFill>
                  <a:schemeClr val="bg2"/>
                </a:solidFill>
                <a:latin typeface="Liberation Sans" panose="020B0604020202020204" pitchFamily="34" charset="0"/>
              </a:rPr>
              <a:t>Remaining useful life </a:t>
            </a:r>
            <a:r>
              <a:rPr lang="en-US" sz="2000" b="0" dirty="0" smtClean="0">
                <a:solidFill>
                  <a:schemeClr val="bg2"/>
                </a:solidFill>
                <a:latin typeface="Liberation Sans" panose="020B0604020202020204" pitchFamily="34" charset="0"/>
              </a:rPr>
              <a:t>	8 </a:t>
            </a:r>
            <a:r>
              <a:rPr lang="en-US" sz="2000" b="0" dirty="0">
                <a:solidFill>
                  <a:schemeClr val="bg2"/>
                </a:solidFill>
                <a:latin typeface="Liberation Sans" panose="020B0604020202020204" pitchFamily="34" charset="0"/>
              </a:rPr>
              <a:t>years</a:t>
            </a:r>
          </a:p>
          <a:p>
            <a:pPr marL="682625" algn="just">
              <a:lnSpc>
                <a:spcPct val="105000"/>
              </a:lnSpc>
              <a:spcBef>
                <a:spcPts val="300"/>
              </a:spcBef>
              <a:tabLst>
                <a:tab pos="7315200" algn="r"/>
              </a:tabLst>
            </a:pPr>
            <a:r>
              <a:rPr lang="en-US" sz="2000" dirty="0">
                <a:solidFill>
                  <a:schemeClr val="bg2"/>
                </a:solidFill>
                <a:latin typeface="Liberation Sans" panose="020B0604020202020204" pitchFamily="34" charset="0"/>
              </a:rPr>
              <a:t>Revised annual depreciation </a:t>
            </a:r>
            <a:r>
              <a:rPr lang="en-US" sz="2000" dirty="0" smtClean="0">
                <a:solidFill>
                  <a:schemeClr val="bg2"/>
                </a:solidFill>
                <a:latin typeface="Liberation Sans" panose="020B0604020202020204" pitchFamily="34" charset="0"/>
              </a:rPr>
              <a:t>(£24,000 </a:t>
            </a:r>
            <a:r>
              <a:rPr lang="en-US" sz="2000" dirty="0">
                <a:solidFill>
                  <a:schemeClr val="bg2"/>
                </a:solidFill>
                <a:latin typeface="Liberation Sans" panose="020B0604020202020204" pitchFamily="34" charset="0"/>
              </a:rPr>
              <a:t>÷ 8) </a:t>
            </a:r>
            <a:r>
              <a:rPr lang="en-US" sz="2000" dirty="0" smtClean="0">
                <a:solidFill>
                  <a:schemeClr val="bg2"/>
                </a:solidFill>
                <a:latin typeface="Liberation Sans" panose="020B0604020202020204" pitchFamily="34" charset="0"/>
              </a:rPr>
              <a:t>	£ </a:t>
            </a:r>
            <a:r>
              <a:rPr lang="en-US" sz="2000" dirty="0">
                <a:solidFill>
                  <a:schemeClr val="bg2"/>
                </a:solidFill>
                <a:latin typeface="Liberation Sans" panose="020B0604020202020204" pitchFamily="34" charset="0"/>
              </a:rPr>
              <a:t>3,000</a:t>
            </a:r>
          </a:p>
        </p:txBody>
      </p:sp>
      <p:sp>
        <p:nvSpPr>
          <p:cNvPr id="396291" name="Rectangle 3"/>
          <p:cNvSpPr>
            <a:spLocks noChangeArrowheads="1"/>
          </p:cNvSpPr>
          <p:nvPr/>
        </p:nvSpPr>
        <p:spPr bwMode="auto">
          <a:xfrm>
            <a:off x="457200" y="1219200"/>
            <a:ext cx="8300112" cy="2274405"/>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just">
              <a:lnSpc>
                <a:spcPct val="120000"/>
              </a:lnSpc>
              <a:spcBef>
                <a:spcPct val="20000"/>
              </a:spcBef>
            </a:pPr>
            <a:r>
              <a:rPr lang="en-US" sz="2000" b="0" dirty="0" smtClean="0">
                <a:solidFill>
                  <a:schemeClr val="bg2"/>
                </a:solidFill>
                <a:latin typeface="Liberation Sans" panose="020B0604020202020204" pitchFamily="34" charset="0"/>
              </a:rPr>
              <a:t>Chambers plc </a:t>
            </a:r>
            <a:r>
              <a:rPr lang="en-US" sz="2000" b="0" dirty="0">
                <a:solidFill>
                  <a:schemeClr val="bg2"/>
                </a:solidFill>
                <a:latin typeface="Liberation Sans" panose="020B0604020202020204" pitchFamily="34" charset="0"/>
              </a:rPr>
              <a:t>purchased a piece of equipment for </a:t>
            </a:r>
            <a:r>
              <a:rPr lang="en-US" sz="2000" b="0" dirty="0" smtClean="0">
                <a:solidFill>
                  <a:schemeClr val="bg2"/>
                </a:solidFill>
                <a:latin typeface="Liberation Sans" panose="020B0604020202020204" pitchFamily="34" charset="0"/>
              </a:rPr>
              <a:t>£36,000</a:t>
            </a:r>
            <a:r>
              <a:rPr lang="en-US" sz="2000" b="0" dirty="0">
                <a:solidFill>
                  <a:schemeClr val="bg2"/>
                </a:solidFill>
                <a:latin typeface="Liberation Sans" panose="020B0604020202020204" pitchFamily="34" charset="0"/>
              </a:rPr>
              <a:t>. It estimated </a:t>
            </a:r>
            <a:r>
              <a:rPr lang="en-US" sz="2000" b="0" dirty="0" smtClean="0">
                <a:solidFill>
                  <a:schemeClr val="bg2"/>
                </a:solidFill>
                <a:latin typeface="Liberation Sans" panose="020B0604020202020204" pitchFamily="34" charset="0"/>
              </a:rPr>
              <a:t>a 6-year </a:t>
            </a:r>
            <a:r>
              <a:rPr lang="en-US" sz="2000" b="0" dirty="0">
                <a:solidFill>
                  <a:schemeClr val="bg2"/>
                </a:solidFill>
                <a:latin typeface="Liberation Sans" panose="020B0604020202020204" pitchFamily="34" charset="0"/>
              </a:rPr>
              <a:t>life and </a:t>
            </a:r>
            <a:r>
              <a:rPr lang="en-US" sz="2000" b="0" dirty="0" smtClean="0">
                <a:solidFill>
                  <a:schemeClr val="bg2"/>
                </a:solidFill>
                <a:latin typeface="Liberation Sans" panose="020B0604020202020204" pitchFamily="34" charset="0"/>
              </a:rPr>
              <a:t>£6,000 </a:t>
            </a:r>
            <a:r>
              <a:rPr lang="en-US" sz="2000" b="0" dirty="0">
                <a:solidFill>
                  <a:schemeClr val="bg2"/>
                </a:solidFill>
                <a:latin typeface="Liberation Sans" panose="020B0604020202020204" pitchFamily="34" charset="0"/>
              </a:rPr>
              <a:t>salvage value. Thus, straight-line depreciation was </a:t>
            </a:r>
            <a:r>
              <a:rPr lang="en-US" sz="2000" b="0" dirty="0" smtClean="0">
                <a:solidFill>
                  <a:schemeClr val="bg2"/>
                </a:solidFill>
                <a:latin typeface="Liberation Sans" panose="020B0604020202020204" pitchFamily="34" charset="0"/>
              </a:rPr>
              <a:t>£5,000 </a:t>
            </a:r>
            <a:r>
              <a:rPr lang="en-US" sz="2000" b="0" dirty="0">
                <a:solidFill>
                  <a:schemeClr val="bg2"/>
                </a:solidFill>
                <a:latin typeface="Liberation Sans" panose="020B0604020202020204" pitchFamily="34" charset="0"/>
              </a:rPr>
              <a:t>per </a:t>
            </a:r>
            <a:r>
              <a:rPr lang="en-US" sz="2000" b="0" dirty="0" smtClean="0">
                <a:solidFill>
                  <a:schemeClr val="bg2"/>
                </a:solidFill>
                <a:latin typeface="Liberation Sans" panose="020B0604020202020204" pitchFamily="34" charset="0"/>
              </a:rPr>
              <a:t>year [(£36,000 </a:t>
            </a:r>
            <a:r>
              <a:rPr lang="en-US" sz="2000" b="0" dirty="0">
                <a:solidFill>
                  <a:schemeClr val="bg2"/>
                </a:solidFill>
                <a:latin typeface="Liberation Sans" panose="020B0604020202020204" pitchFamily="34" charset="0"/>
              </a:rPr>
              <a:t>− </a:t>
            </a:r>
            <a:r>
              <a:rPr lang="en-US" sz="2000" b="0" dirty="0" smtClean="0">
                <a:solidFill>
                  <a:schemeClr val="bg2"/>
                </a:solidFill>
                <a:latin typeface="Liberation Sans" panose="020B0604020202020204" pitchFamily="34" charset="0"/>
              </a:rPr>
              <a:t>£6,000</a:t>
            </a:r>
            <a:r>
              <a:rPr lang="en-US" sz="2000" b="0" dirty="0">
                <a:solidFill>
                  <a:schemeClr val="bg2"/>
                </a:solidFill>
                <a:latin typeface="Liberation Sans" panose="020B0604020202020204" pitchFamily="34" charset="0"/>
              </a:rPr>
              <a:t>) ÷ 6]. At the end of year three (before the depreciation adjustment), </a:t>
            </a:r>
            <a:r>
              <a:rPr lang="en-US" sz="2000" b="0" dirty="0" smtClean="0">
                <a:solidFill>
                  <a:schemeClr val="bg2"/>
                </a:solidFill>
                <a:latin typeface="Liberation Sans" panose="020B0604020202020204" pitchFamily="34" charset="0"/>
              </a:rPr>
              <a:t>it estimated </a:t>
            </a:r>
            <a:r>
              <a:rPr lang="en-US" sz="2000" b="0" dirty="0">
                <a:solidFill>
                  <a:schemeClr val="bg2"/>
                </a:solidFill>
                <a:latin typeface="Liberation Sans" panose="020B0604020202020204" pitchFamily="34" charset="0"/>
              </a:rPr>
              <a:t>the new total life to be 10 years and the new salvage value to be </a:t>
            </a:r>
            <a:r>
              <a:rPr lang="en-US" sz="2000" b="0" dirty="0" smtClean="0">
                <a:solidFill>
                  <a:schemeClr val="bg2"/>
                </a:solidFill>
                <a:latin typeface="Liberation Sans" panose="020B0604020202020204" pitchFamily="34" charset="0"/>
              </a:rPr>
              <a:t>£2,000</a:t>
            </a:r>
            <a:r>
              <a:rPr lang="en-US" sz="2000" b="0" dirty="0">
                <a:solidFill>
                  <a:schemeClr val="bg2"/>
                </a:solidFill>
                <a:latin typeface="Liberation Sans" panose="020B0604020202020204" pitchFamily="34" charset="0"/>
              </a:rPr>
              <a:t>. </a:t>
            </a:r>
            <a:r>
              <a:rPr lang="en-US" sz="2000" b="0" dirty="0" smtClean="0">
                <a:solidFill>
                  <a:schemeClr val="bg2"/>
                </a:solidFill>
                <a:latin typeface="Liberation Sans" panose="020B0604020202020204" pitchFamily="34" charset="0"/>
              </a:rPr>
              <a:t>Compute the </a:t>
            </a:r>
            <a:r>
              <a:rPr lang="en-US" sz="2000" b="0" dirty="0">
                <a:solidFill>
                  <a:schemeClr val="bg2"/>
                </a:solidFill>
                <a:latin typeface="Liberation Sans" panose="020B0604020202020204" pitchFamily="34" charset="0"/>
              </a:rPr>
              <a:t>revised depreciation.</a:t>
            </a:r>
          </a:p>
        </p:txBody>
      </p:sp>
      <p:cxnSp>
        <p:nvCxnSpPr>
          <p:cNvPr id="3" name="Straight Connector 2"/>
          <p:cNvCxnSpPr/>
          <p:nvPr/>
        </p:nvCxnSpPr>
        <p:spPr bwMode="auto">
          <a:xfrm>
            <a:off x="6858000" y="5347648"/>
            <a:ext cx="990600" cy="0"/>
          </a:xfrm>
          <a:prstGeom prst="line">
            <a:avLst/>
          </a:prstGeom>
          <a:solidFill>
            <a:schemeClr val="accent1"/>
          </a:solidFill>
          <a:ln w="190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6858000" y="5720688"/>
            <a:ext cx="990600" cy="0"/>
          </a:xfrm>
          <a:prstGeom prst="line">
            <a:avLst/>
          </a:prstGeom>
          <a:solidFill>
            <a:schemeClr val="accent1"/>
          </a:solidFill>
          <a:ln w="190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858000" y="5755944"/>
            <a:ext cx="990600" cy="0"/>
          </a:xfrm>
          <a:prstGeom prst="line">
            <a:avLst/>
          </a:prstGeom>
          <a:solidFill>
            <a:schemeClr val="accent1"/>
          </a:solidFill>
          <a:ln w="190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6858000" y="6088040"/>
            <a:ext cx="990600" cy="0"/>
          </a:xfrm>
          <a:prstGeom prst="line">
            <a:avLst/>
          </a:prstGeom>
          <a:solidFill>
            <a:schemeClr val="accent1"/>
          </a:solidFill>
          <a:ln w="190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6858000" y="6441744"/>
            <a:ext cx="990600" cy="0"/>
          </a:xfrm>
          <a:prstGeom prst="line">
            <a:avLst/>
          </a:prstGeom>
          <a:solidFill>
            <a:schemeClr val="accent1"/>
          </a:solidFill>
          <a:ln w="190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6858000" y="6482688"/>
            <a:ext cx="990600" cy="0"/>
          </a:xfrm>
          <a:prstGeom prst="line">
            <a:avLst/>
          </a:prstGeom>
          <a:solidFill>
            <a:schemeClr val="accent1"/>
          </a:solidFill>
          <a:ln w="190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extLst>
      <p:ext uri="{BB962C8B-B14F-4D97-AF65-F5344CB8AC3E}">
        <p14:creationId xmlns:p14="http://schemas.microsoft.com/office/powerpoint/2010/main" val="27485484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wipe(left)">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wipe(left)">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wipe(left)">
                                      <p:cBhvr>
                                        <p:cTn id="22" dur="5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wipe(left)">
                                      <p:cBhvr>
                                        <p:cTn id="27" dur="500"/>
                                        <p:tgtEl>
                                          <p:spTgt spid="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wipe(left)">
                                      <p:cBhvr>
                                        <p:cTn id="32" dur="500"/>
                                        <p:tgtEl>
                                          <p:spTgt spid="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xEl>
                                              <p:pRg st="6" end="6"/>
                                            </p:txEl>
                                          </p:spTgt>
                                        </p:tgtEl>
                                        <p:attrNameLst>
                                          <p:attrName>style.visibility</p:attrName>
                                        </p:attrNameLst>
                                      </p:cBhvr>
                                      <p:to>
                                        <p:strVal val="visible"/>
                                      </p:to>
                                    </p:set>
                                    <p:animEffect transition="in" filter="wipe(left)">
                                      <p:cBhvr>
                                        <p:cTn id="37" dur="500"/>
                                        <p:tgtEl>
                                          <p:spTgt spid="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xEl>
                                              <p:pRg st="7" end="7"/>
                                            </p:txEl>
                                          </p:spTgt>
                                        </p:tgtEl>
                                        <p:attrNameLst>
                                          <p:attrName>style.visibility</p:attrName>
                                        </p:attrNameLst>
                                      </p:cBhvr>
                                      <p:to>
                                        <p:strVal val="visible"/>
                                      </p:to>
                                    </p:set>
                                    <p:animEffect transition="in" filter="wipe(left)">
                                      <p:cBhvr>
                                        <p:cTn id="42" dur="500"/>
                                        <p:tgtEl>
                                          <p:spTgt spid="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609600" y="1295400"/>
            <a:ext cx="8001000" cy="293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Tx/>
              <a:buSzPct val="80000"/>
              <a:buFontTx/>
              <a:buNone/>
            </a:pPr>
            <a:r>
              <a:rPr lang="en-US" altLang="en-US" sz="2200" b="0" dirty="0">
                <a:latin typeface="Liberation Sans" panose="020B0604020202020204" pitchFamily="34" charset="0"/>
              </a:rPr>
              <a:t>IFRS allows companies to revalue plant assets to fair value at the reporting date.</a:t>
            </a:r>
          </a:p>
          <a:p>
            <a:pPr>
              <a:lnSpc>
                <a:spcPct val="120000"/>
              </a:lnSpc>
              <a:spcBef>
                <a:spcPct val="50000"/>
              </a:spcBef>
            </a:pPr>
            <a:r>
              <a:rPr lang="en-US" altLang="en-US" sz="2200" b="0" dirty="0">
                <a:latin typeface="Liberation Sans" panose="020B0604020202020204" pitchFamily="34" charset="0"/>
              </a:rPr>
              <a:t>If revaluation is used, </a:t>
            </a:r>
          </a:p>
          <a:p>
            <a:pPr lvl="1">
              <a:lnSpc>
                <a:spcPct val="120000"/>
              </a:lnSpc>
              <a:spcBef>
                <a:spcPct val="50000"/>
              </a:spcBef>
              <a:buClr>
                <a:srgbClr val="CC0000"/>
              </a:buClr>
              <a:buSzPct val="80000"/>
              <a:buFont typeface="Wingdings" pitchFamily="2" charset="2"/>
              <a:buChar char="u"/>
            </a:pPr>
            <a:r>
              <a:rPr lang="en-US" altLang="en-US" sz="2100" b="0" dirty="0">
                <a:latin typeface="Liberation Sans" panose="020B0604020202020204" pitchFamily="34" charset="0"/>
              </a:rPr>
              <a:t>it must be applied to all assets in a class of assets. </a:t>
            </a:r>
          </a:p>
          <a:p>
            <a:pPr lvl="1">
              <a:lnSpc>
                <a:spcPct val="120000"/>
              </a:lnSpc>
              <a:spcBef>
                <a:spcPct val="50000"/>
              </a:spcBef>
              <a:buClr>
                <a:srgbClr val="CC0000"/>
              </a:buClr>
              <a:buSzPct val="80000"/>
              <a:buFont typeface="Wingdings" pitchFamily="2" charset="2"/>
              <a:buChar char="u"/>
            </a:pPr>
            <a:r>
              <a:rPr lang="en-US" altLang="en-US" sz="2100" b="0" dirty="0">
                <a:latin typeface="Liberation Sans" panose="020B0604020202020204" pitchFamily="34" charset="0"/>
              </a:rPr>
              <a:t>assets experiencing rapid price changes must be revalued on an annual basis. </a:t>
            </a: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Tx/>
              <a:buFontTx/>
              <a:buNone/>
            </a:pPr>
            <a:r>
              <a:rPr lang="en-US" altLang="en-US" sz="3200" i="0" dirty="0">
                <a:solidFill>
                  <a:srgbClr val="CC0000"/>
                </a:solidFill>
                <a:effectLst/>
                <a:latin typeface="Liberation Sans" panose="020B0604020202020204" pitchFamily="34" charset="0"/>
              </a:rPr>
              <a:t>Revaluation of Plant Assets</a:t>
            </a:r>
          </a:p>
        </p:txBody>
      </p:sp>
      <p:sp>
        <p:nvSpPr>
          <p:cNvPr id="1216517"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62" name="Rectangle 2"/>
          <p:cNvSpPr>
            <a:spLocks noGrp="1" noChangeArrowheads="1"/>
          </p:cNvSpPr>
          <p:nvPr>
            <p:ph type="body" idx="1"/>
          </p:nvPr>
        </p:nvSpPr>
        <p:spPr bwMode="auto">
          <a:xfrm>
            <a:off x="620713" y="1295400"/>
            <a:ext cx="8218487" cy="1600200"/>
          </a:xfrm>
          <a:solidFill>
            <a:srgbClr val="FFFFFF"/>
          </a:solidFill>
          <a:ln/>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0000"/>
              </a:lnSpc>
              <a:spcBef>
                <a:spcPct val="25000"/>
              </a:spcBef>
              <a:buFont typeface="Wingdings" pitchFamily="2" charset="2"/>
              <a:buNone/>
            </a:pPr>
            <a:r>
              <a:rPr lang="en-US" altLang="en-US" sz="2000" dirty="0">
                <a:solidFill>
                  <a:schemeClr val="tx1"/>
                </a:solidFill>
                <a:effectLst/>
                <a:latin typeface="Liberation Sans" panose="020B0604020202020204" pitchFamily="34" charset="0"/>
              </a:rPr>
              <a:t>Illustration:</a:t>
            </a:r>
            <a:r>
              <a:rPr lang="en-US" altLang="en-US" sz="2000" b="0" dirty="0">
                <a:solidFill>
                  <a:schemeClr val="tx1"/>
                </a:solidFill>
                <a:effectLst/>
                <a:latin typeface="Liberation Sans" panose="020B0604020202020204" pitchFamily="34" charset="0"/>
              </a:rPr>
              <a:t>  Pernice </a:t>
            </a:r>
            <a:r>
              <a:rPr lang="en-US" altLang="en-US" sz="2000" b="0" dirty="0" smtClean="0">
                <a:solidFill>
                  <a:schemeClr val="tx1"/>
                </a:solidFill>
                <a:effectLst/>
                <a:latin typeface="Liberation Sans" panose="020B0604020202020204" pitchFamily="34" charset="0"/>
              </a:rPr>
              <a:t>Ltd. </a:t>
            </a:r>
            <a:r>
              <a:rPr lang="en-US" altLang="en-US" sz="2000" b="0" dirty="0">
                <a:solidFill>
                  <a:schemeClr val="tx1"/>
                </a:solidFill>
                <a:effectLst/>
                <a:latin typeface="Liberation Sans" panose="020B0604020202020204" pitchFamily="34" charset="0"/>
              </a:rPr>
              <a:t>applies revaluation to </a:t>
            </a:r>
            <a:r>
              <a:rPr lang="en-US" altLang="en-US" sz="2000" b="0" dirty="0" smtClean="0">
                <a:solidFill>
                  <a:schemeClr val="tx1"/>
                </a:solidFill>
                <a:effectLst/>
                <a:latin typeface="Liberation Sans" panose="020B0604020202020204" pitchFamily="34" charset="0"/>
              </a:rPr>
              <a:t>equipment purchased on January 1, 2017,  for HK$1,000,000. The equipment has </a:t>
            </a:r>
            <a:r>
              <a:rPr lang="en-US" altLang="en-US" sz="2000" b="0" dirty="0">
                <a:solidFill>
                  <a:schemeClr val="tx1"/>
                </a:solidFill>
                <a:effectLst/>
                <a:latin typeface="Liberation Sans" panose="020B0604020202020204" pitchFamily="34" charset="0"/>
              </a:rPr>
              <a:t>a useful life of 5 years, and no residual value. Pernice makes the following </a:t>
            </a:r>
            <a:r>
              <a:rPr lang="en-US" altLang="en-US" sz="2000" b="0" dirty="0" smtClean="0">
                <a:solidFill>
                  <a:schemeClr val="tx1"/>
                </a:solidFill>
                <a:effectLst/>
                <a:latin typeface="Liberation Sans" panose="020B0604020202020204" pitchFamily="34" charset="0"/>
              </a:rPr>
              <a:t>entry to record depreciation for 2017, </a:t>
            </a:r>
            <a:r>
              <a:rPr lang="en-US" altLang="en-US" sz="2000" b="0" dirty="0">
                <a:solidFill>
                  <a:schemeClr val="tx1"/>
                </a:solidFill>
                <a:effectLst/>
                <a:latin typeface="Liberation Sans" panose="020B0604020202020204" pitchFamily="34" charset="0"/>
              </a:rPr>
              <a:t>assuming straight-line depreciation.</a:t>
            </a:r>
          </a:p>
        </p:txBody>
      </p:sp>
      <p:sp>
        <p:nvSpPr>
          <p:cNvPr id="12185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18569" name="Text Box 9"/>
          <p:cNvSpPr txBox="1">
            <a:spLocks noChangeArrowheads="1"/>
          </p:cNvSpPr>
          <p:nvPr/>
        </p:nvSpPr>
        <p:spPr bwMode="auto">
          <a:xfrm>
            <a:off x="1066800" y="2933581"/>
            <a:ext cx="7620000" cy="8002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375275" algn="r"/>
                <a:tab pos="6635750" algn="r"/>
              </a:tabLst>
              <a:defRPr sz="2400">
                <a:solidFill>
                  <a:schemeClr val="tx1"/>
                </a:solidFill>
                <a:latin typeface="Times New Roman" pitchFamily="18" charset="0"/>
              </a:defRPr>
            </a:lvl1pPr>
            <a:lvl2pPr marL="1028700" indent="-457200">
              <a:tabLst>
                <a:tab pos="5375275" algn="r"/>
                <a:tab pos="6635750" algn="r"/>
              </a:tabLst>
              <a:defRPr sz="2400">
                <a:solidFill>
                  <a:schemeClr val="tx1"/>
                </a:solidFill>
                <a:latin typeface="Times New Roman" pitchFamily="18" charset="0"/>
              </a:defRPr>
            </a:lvl2pPr>
            <a:lvl3pPr marL="1600200" indent="-457200">
              <a:tabLst>
                <a:tab pos="5375275" algn="r"/>
                <a:tab pos="6635750" algn="r"/>
              </a:tabLst>
              <a:defRPr sz="2400">
                <a:solidFill>
                  <a:schemeClr val="tx1"/>
                </a:solidFill>
                <a:latin typeface="Times New Roman" pitchFamily="18" charset="0"/>
              </a:defRPr>
            </a:lvl3pPr>
            <a:lvl4pPr marL="2171700" indent="-457200">
              <a:tabLst>
                <a:tab pos="5375275" algn="r"/>
                <a:tab pos="6635750" algn="r"/>
              </a:tabLst>
              <a:defRPr sz="2400">
                <a:solidFill>
                  <a:schemeClr val="tx1"/>
                </a:solidFill>
                <a:latin typeface="Times New Roman" pitchFamily="18" charset="0"/>
              </a:defRPr>
            </a:lvl4pPr>
            <a:lvl5pPr marL="2743200" indent="-457200">
              <a:tabLst>
                <a:tab pos="5375275" algn="r"/>
                <a:tab pos="66357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9pPr>
          </a:lstStyle>
          <a:p>
            <a:pPr>
              <a:spcBef>
                <a:spcPct val="30000"/>
              </a:spcBef>
              <a:buClrTx/>
              <a:buSzTx/>
              <a:buFontTx/>
              <a:buNone/>
              <a:tabLst>
                <a:tab pos="5949950" algn="r"/>
                <a:tab pos="7261225" algn="r"/>
              </a:tabLst>
            </a:pPr>
            <a:r>
              <a:rPr lang="en-US" altLang="en-US" sz="2000" b="0" dirty="0" smtClean="0">
                <a:latin typeface="Liberation Sans" panose="020B0604020202020204" pitchFamily="34" charset="0"/>
                <a:cs typeface="Arial" charset="0"/>
              </a:rPr>
              <a:t>Depreciation Expense 	200,000</a:t>
            </a:r>
          </a:p>
          <a:p>
            <a:pPr>
              <a:spcBef>
                <a:spcPct val="30000"/>
              </a:spcBef>
              <a:buClrTx/>
              <a:buSzTx/>
              <a:buFontTx/>
              <a:buNone/>
              <a:tabLst>
                <a:tab pos="5949950" algn="r"/>
                <a:tab pos="7261225" algn="r"/>
              </a:tabLst>
            </a:pPr>
            <a:r>
              <a:rPr lang="en-US" altLang="en-US" sz="2000" b="0" dirty="0" smtClean="0">
                <a:latin typeface="Liberation Sans" panose="020B0604020202020204" pitchFamily="34" charset="0"/>
                <a:cs typeface="Arial" charset="0"/>
              </a:rPr>
              <a:t>	Accumulated Depreciation</a:t>
            </a:r>
            <a:r>
              <a:rPr lang="en-US" sz="2000" b="0" dirty="0">
                <a:latin typeface="Liberation Sans" panose="020B0604020202020204" pitchFamily="34" charset="0"/>
                <a:cs typeface="Arial" charset="0"/>
              </a:rPr>
              <a:t>—Equipment</a:t>
            </a:r>
            <a:r>
              <a:rPr lang="en-US" altLang="en-US" sz="2000" b="0" dirty="0" smtClean="0">
                <a:latin typeface="Liberation Sans" panose="020B0604020202020204" pitchFamily="34" charset="0"/>
                <a:cs typeface="Arial" charset="0"/>
              </a:rPr>
              <a:t> </a:t>
            </a:r>
            <a:r>
              <a:rPr lang="en-US" altLang="en-US" sz="2000" b="0" dirty="0">
                <a:latin typeface="Liberation Sans" panose="020B0604020202020204" pitchFamily="34" charset="0"/>
                <a:cs typeface="Arial" charset="0"/>
              </a:rPr>
              <a:t>		200,000</a:t>
            </a:r>
          </a:p>
        </p:txBody>
      </p:sp>
      <p:sp>
        <p:nvSpPr>
          <p:cNvPr id="1218571" name="Rectangle 11"/>
          <p:cNvSpPr>
            <a:spLocks noChangeArrowheads="1"/>
          </p:cNvSpPr>
          <p:nvPr/>
        </p:nvSpPr>
        <p:spPr bwMode="auto">
          <a:xfrm>
            <a:off x="623248" y="3893988"/>
            <a:ext cx="7924800" cy="1197764"/>
          </a:xfrm>
          <a:prstGeom prst="rect">
            <a:avLst/>
          </a:prstGeom>
          <a:solidFill>
            <a:srgbClr val="FFFF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2573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25000"/>
              </a:spcBef>
            </a:pPr>
            <a:r>
              <a:rPr lang="en-US" altLang="en-US" sz="2000" b="0" dirty="0">
                <a:solidFill>
                  <a:schemeClr val="bg2"/>
                </a:solidFill>
                <a:latin typeface="Liberation Sans" panose="020B0604020202020204" pitchFamily="34" charset="0"/>
              </a:rPr>
              <a:t>At the end of </a:t>
            </a:r>
            <a:r>
              <a:rPr lang="en-US" altLang="en-US" sz="2000" b="0" dirty="0" smtClean="0">
                <a:solidFill>
                  <a:schemeClr val="bg2"/>
                </a:solidFill>
                <a:latin typeface="Liberation Sans" panose="020B0604020202020204" pitchFamily="34" charset="0"/>
              </a:rPr>
              <a:t>2017, </a:t>
            </a:r>
            <a:r>
              <a:rPr lang="en-US" altLang="en-US" sz="2000" b="0" dirty="0">
                <a:solidFill>
                  <a:schemeClr val="bg2"/>
                </a:solidFill>
                <a:latin typeface="Liberation Sans" panose="020B0604020202020204" pitchFamily="34" charset="0"/>
              </a:rPr>
              <a:t>independent appraisers determine that the asset has a fair value of HK$850,000</a:t>
            </a:r>
            <a:r>
              <a:rPr lang="en-US" altLang="en-US" sz="2000" b="0" dirty="0" smtClean="0">
                <a:solidFill>
                  <a:schemeClr val="bg2"/>
                </a:solidFill>
                <a:latin typeface="Liberation Sans" panose="020B0604020202020204" pitchFamily="34" charset="0"/>
              </a:rPr>
              <a:t>. The </a:t>
            </a:r>
            <a:r>
              <a:rPr lang="en-US" altLang="en-US" sz="2000" b="0" dirty="0">
                <a:solidFill>
                  <a:schemeClr val="bg2"/>
                </a:solidFill>
                <a:latin typeface="Liberation Sans" panose="020B0604020202020204" pitchFamily="34" charset="0"/>
              </a:rPr>
              <a:t>entry to record the revaluation is as follows.</a:t>
            </a:r>
          </a:p>
        </p:txBody>
      </p:sp>
      <p:sp>
        <p:nvSpPr>
          <p:cNvPr id="1218572" name="Text Box 12"/>
          <p:cNvSpPr txBox="1">
            <a:spLocks noChangeArrowheads="1"/>
          </p:cNvSpPr>
          <p:nvPr/>
        </p:nvSpPr>
        <p:spPr bwMode="auto">
          <a:xfrm>
            <a:off x="1066800" y="5153541"/>
            <a:ext cx="7620000" cy="120032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375275" algn="r"/>
                <a:tab pos="6635750" algn="r"/>
              </a:tabLst>
              <a:defRPr sz="2400">
                <a:solidFill>
                  <a:schemeClr val="tx1"/>
                </a:solidFill>
                <a:latin typeface="Times New Roman" pitchFamily="18" charset="0"/>
              </a:defRPr>
            </a:lvl1pPr>
            <a:lvl2pPr marL="1028700" indent="-457200">
              <a:tabLst>
                <a:tab pos="5375275" algn="r"/>
                <a:tab pos="6635750" algn="r"/>
              </a:tabLst>
              <a:defRPr sz="2400">
                <a:solidFill>
                  <a:schemeClr val="tx1"/>
                </a:solidFill>
                <a:latin typeface="Times New Roman" pitchFamily="18" charset="0"/>
              </a:defRPr>
            </a:lvl2pPr>
            <a:lvl3pPr marL="1600200" indent="-457200">
              <a:tabLst>
                <a:tab pos="5375275" algn="r"/>
                <a:tab pos="6635750" algn="r"/>
              </a:tabLst>
              <a:defRPr sz="2400">
                <a:solidFill>
                  <a:schemeClr val="tx1"/>
                </a:solidFill>
                <a:latin typeface="Times New Roman" pitchFamily="18" charset="0"/>
              </a:defRPr>
            </a:lvl3pPr>
            <a:lvl4pPr marL="2171700" indent="-457200">
              <a:tabLst>
                <a:tab pos="5375275" algn="r"/>
                <a:tab pos="6635750" algn="r"/>
              </a:tabLst>
              <a:defRPr sz="2400">
                <a:solidFill>
                  <a:schemeClr val="tx1"/>
                </a:solidFill>
                <a:latin typeface="Times New Roman" pitchFamily="18" charset="0"/>
              </a:defRPr>
            </a:lvl4pPr>
            <a:lvl5pPr marL="2743200" indent="-457200">
              <a:tabLst>
                <a:tab pos="5375275" algn="r"/>
                <a:tab pos="66357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9pPr>
          </a:lstStyle>
          <a:p>
            <a:pPr>
              <a:spcBef>
                <a:spcPct val="30000"/>
              </a:spcBef>
              <a:buClrTx/>
              <a:buSzTx/>
              <a:buFontTx/>
              <a:buNone/>
              <a:tabLst>
                <a:tab pos="5949950" algn="r"/>
                <a:tab pos="7261225" algn="r"/>
              </a:tabLst>
            </a:pPr>
            <a:r>
              <a:rPr lang="en-US" altLang="en-US" sz="2000" b="0" dirty="0">
                <a:latin typeface="Liberation Sans" panose="020B0604020202020204" pitchFamily="34" charset="0"/>
                <a:cs typeface="Arial" charset="0"/>
              </a:rPr>
              <a:t>Accumulated </a:t>
            </a:r>
            <a:r>
              <a:rPr lang="en-US" altLang="en-US" sz="2000" b="0" dirty="0" smtClean="0">
                <a:latin typeface="Liberation Sans" panose="020B0604020202020204" pitchFamily="34" charset="0"/>
                <a:cs typeface="Arial" charset="0"/>
              </a:rPr>
              <a:t>Depreciation</a:t>
            </a:r>
            <a:r>
              <a:rPr lang="en-US" sz="2000" b="0" dirty="0">
                <a:latin typeface="Liberation Sans" panose="020B0604020202020204" pitchFamily="34" charset="0"/>
                <a:cs typeface="Arial" charset="0"/>
              </a:rPr>
              <a:t>—Equipment</a:t>
            </a:r>
            <a:r>
              <a:rPr lang="en-US" altLang="en-US" sz="2000" b="0" dirty="0" smtClean="0">
                <a:latin typeface="Liberation Sans" panose="020B0604020202020204" pitchFamily="34" charset="0"/>
                <a:cs typeface="Arial" charset="0"/>
              </a:rPr>
              <a:t> </a:t>
            </a:r>
            <a:r>
              <a:rPr lang="en-US" altLang="en-US" sz="2000" b="0" dirty="0">
                <a:latin typeface="Liberation Sans" panose="020B0604020202020204" pitchFamily="34" charset="0"/>
                <a:cs typeface="Arial" charset="0"/>
              </a:rPr>
              <a:t>	200,000</a:t>
            </a:r>
          </a:p>
          <a:p>
            <a:pPr>
              <a:spcBef>
                <a:spcPct val="30000"/>
              </a:spcBef>
              <a:buClrTx/>
              <a:buSzTx/>
              <a:buFontTx/>
              <a:buNone/>
              <a:tabLst>
                <a:tab pos="5949950" algn="r"/>
                <a:tab pos="7261225" algn="r"/>
              </a:tabLst>
            </a:pPr>
            <a:r>
              <a:rPr lang="en-US" altLang="en-US" sz="2000" b="0" dirty="0">
                <a:latin typeface="Liberation Sans" panose="020B0604020202020204" pitchFamily="34" charset="0"/>
                <a:cs typeface="Arial" charset="0"/>
              </a:rPr>
              <a:t>	Equipment 		150,000</a:t>
            </a:r>
          </a:p>
          <a:p>
            <a:pPr>
              <a:spcBef>
                <a:spcPct val="30000"/>
              </a:spcBef>
              <a:buClrTx/>
              <a:buSzTx/>
              <a:buFontTx/>
              <a:buNone/>
              <a:tabLst>
                <a:tab pos="5949950" algn="r"/>
                <a:tab pos="7261225" algn="r"/>
              </a:tabLst>
            </a:pPr>
            <a:r>
              <a:rPr lang="en-US" altLang="en-US" sz="2000" b="0" dirty="0">
                <a:latin typeface="Liberation Sans" panose="020B0604020202020204" pitchFamily="34" charset="0"/>
                <a:cs typeface="Arial" charset="0"/>
              </a:rPr>
              <a:t>	Revaluation Surplus 		50,000</a:t>
            </a: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a:solidFill>
                  <a:srgbClr val="CC0000"/>
                </a:solidFill>
                <a:latin typeface="Liberation Sans" panose="020B0604020202020204" pitchFamily="34" charset="0"/>
              </a:rPr>
              <a:t>Revaluation of Plant Assets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569">
                                            <p:txEl>
                                              <p:pRg st="0" end="0"/>
                                            </p:txEl>
                                          </p:spTgt>
                                        </p:tgtEl>
                                        <p:attrNameLst>
                                          <p:attrName>style.visibility</p:attrName>
                                        </p:attrNameLst>
                                      </p:cBhvr>
                                      <p:to>
                                        <p:strVal val="visible"/>
                                      </p:to>
                                    </p:set>
                                    <p:animEffect transition="in" filter="wipe(left)">
                                      <p:cBhvr>
                                        <p:cTn id="7" dur="500"/>
                                        <p:tgtEl>
                                          <p:spTgt spid="12185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569">
                                            <p:txEl>
                                              <p:pRg st="1" end="1"/>
                                            </p:txEl>
                                          </p:spTgt>
                                        </p:tgtEl>
                                        <p:attrNameLst>
                                          <p:attrName>style.visibility</p:attrName>
                                        </p:attrNameLst>
                                      </p:cBhvr>
                                      <p:to>
                                        <p:strVal val="visible"/>
                                      </p:to>
                                    </p:set>
                                    <p:animEffect transition="in" filter="wipe(left)">
                                      <p:cBhvr>
                                        <p:cTn id="12" dur="500"/>
                                        <p:tgtEl>
                                          <p:spTgt spid="12185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8571"/>
                                        </p:tgtEl>
                                        <p:attrNameLst>
                                          <p:attrName>style.visibility</p:attrName>
                                        </p:attrNameLst>
                                      </p:cBhvr>
                                      <p:to>
                                        <p:strVal val="visible"/>
                                      </p:to>
                                    </p:set>
                                    <p:animEffect transition="in" filter="fade">
                                      <p:cBhvr>
                                        <p:cTn id="17" dur="500"/>
                                        <p:tgtEl>
                                          <p:spTgt spid="12185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18572">
                                            <p:txEl>
                                              <p:pRg st="0" end="0"/>
                                            </p:txEl>
                                          </p:spTgt>
                                        </p:tgtEl>
                                        <p:attrNameLst>
                                          <p:attrName>style.visibility</p:attrName>
                                        </p:attrNameLst>
                                      </p:cBhvr>
                                      <p:to>
                                        <p:strVal val="visible"/>
                                      </p:to>
                                    </p:set>
                                    <p:animEffect transition="in" filter="wipe(left)">
                                      <p:cBhvr>
                                        <p:cTn id="22" dur="500"/>
                                        <p:tgtEl>
                                          <p:spTgt spid="121857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18572">
                                            <p:txEl>
                                              <p:pRg st="1" end="1"/>
                                            </p:txEl>
                                          </p:spTgt>
                                        </p:tgtEl>
                                        <p:attrNameLst>
                                          <p:attrName>style.visibility</p:attrName>
                                        </p:attrNameLst>
                                      </p:cBhvr>
                                      <p:to>
                                        <p:strVal val="visible"/>
                                      </p:to>
                                    </p:set>
                                    <p:animEffect transition="in" filter="wipe(left)">
                                      <p:cBhvr>
                                        <p:cTn id="27" dur="500"/>
                                        <p:tgtEl>
                                          <p:spTgt spid="1218572">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18572">
                                            <p:txEl>
                                              <p:pRg st="2" end="2"/>
                                            </p:txEl>
                                          </p:spTgt>
                                        </p:tgtEl>
                                        <p:attrNameLst>
                                          <p:attrName>style.visibility</p:attrName>
                                        </p:attrNameLst>
                                      </p:cBhvr>
                                      <p:to>
                                        <p:strVal val="visible"/>
                                      </p:to>
                                    </p:set>
                                    <p:animEffect transition="in" filter="wipe(left)">
                                      <p:cBhvr>
                                        <p:cTn id="32" dur="500"/>
                                        <p:tgtEl>
                                          <p:spTgt spid="12185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9" grpId="0" build="p" autoUpdateAnimBg="0"/>
      <p:bldP spid="1218571" grpId="0" animBg="1"/>
      <p:bldP spid="121857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0612"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20615" name="Rectangle 7"/>
          <p:cNvSpPr>
            <a:spLocks noChangeArrowheads="1"/>
          </p:cNvSpPr>
          <p:nvPr/>
        </p:nvSpPr>
        <p:spPr bwMode="auto">
          <a:xfrm>
            <a:off x="685800" y="3352800"/>
            <a:ext cx="7924800" cy="2841227"/>
          </a:xfrm>
          <a:prstGeom prst="rect">
            <a:avLst/>
          </a:prstGeom>
          <a:solidFill>
            <a:srgbClr val="FFFF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2573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900"/>
              </a:spcBef>
            </a:pPr>
            <a:r>
              <a:rPr lang="en-US" altLang="en-US" sz="2100" b="0" dirty="0">
                <a:solidFill>
                  <a:schemeClr val="bg2"/>
                </a:solidFill>
                <a:latin typeface="Liberation Sans" panose="020B0604020202020204" pitchFamily="34" charset="0"/>
              </a:rPr>
              <a:t>As indicated</a:t>
            </a:r>
            <a:r>
              <a:rPr lang="en-US" altLang="en-US" sz="2000" b="0" dirty="0">
                <a:solidFill>
                  <a:schemeClr val="bg2"/>
                </a:solidFill>
                <a:latin typeface="Liberation Sans" panose="020B0604020202020204" pitchFamily="34" charset="0"/>
              </a:rPr>
              <a:t>, </a:t>
            </a:r>
          </a:p>
          <a:p>
            <a:pPr lvl="1">
              <a:lnSpc>
                <a:spcPct val="125000"/>
              </a:lnSpc>
              <a:spcBef>
                <a:spcPts val="900"/>
              </a:spcBef>
              <a:buClr>
                <a:srgbClr val="CC0000"/>
              </a:buClr>
              <a:buSzPct val="80000"/>
              <a:buFont typeface="Wingdings" pitchFamily="2" charset="2"/>
              <a:buChar char="u"/>
            </a:pPr>
            <a:r>
              <a:rPr lang="en-US" altLang="en-US" sz="2000" b="0" dirty="0">
                <a:solidFill>
                  <a:schemeClr val="bg2"/>
                </a:solidFill>
                <a:latin typeface="Liberation Sans" panose="020B0604020202020204" pitchFamily="34" charset="0"/>
              </a:rPr>
              <a:t>HK$850,000 is the new basis of the asset. </a:t>
            </a:r>
          </a:p>
          <a:p>
            <a:pPr lvl="1">
              <a:lnSpc>
                <a:spcPct val="125000"/>
              </a:lnSpc>
              <a:spcBef>
                <a:spcPts val="900"/>
              </a:spcBef>
              <a:buClr>
                <a:srgbClr val="CC0000"/>
              </a:buClr>
              <a:buSzPct val="80000"/>
              <a:buFont typeface="Wingdings" pitchFamily="2" charset="2"/>
              <a:buChar char="u"/>
            </a:pPr>
            <a:r>
              <a:rPr lang="en-US" altLang="en-US" sz="2000" b="0" dirty="0">
                <a:solidFill>
                  <a:schemeClr val="bg2"/>
                </a:solidFill>
                <a:latin typeface="Liberation Sans" panose="020B0604020202020204" pitchFamily="34" charset="0"/>
              </a:rPr>
              <a:t>Depreciation expense of HK$200,000 in the income statement.</a:t>
            </a:r>
          </a:p>
          <a:p>
            <a:pPr lvl="1">
              <a:lnSpc>
                <a:spcPct val="125000"/>
              </a:lnSpc>
              <a:spcBef>
                <a:spcPts val="900"/>
              </a:spcBef>
              <a:buClr>
                <a:srgbClr val="CC0000"/>
              </a:buClr>
              <a:buSzPct val="80000"/>
              <a:buFont typeface="Wingdings" pitchFamily="2" charset="2"/>
              <a:buChar char="u"/>
            </a:pPr>
            <a:r>
              <a:rPr lang="en-US" altLang="en-US" sz="2000" b="0" dirty="0">
                <a:solidFill>
                  <a:schemeClr val="bg2"/>
                </a:solidFill>
                <a:latin typeface="Liberation Sans" panose="020B0604020202020204" pitchFamily="34" charset="0"/>
              </a:rPr>
              <a:t>HK$50,000 in other comprehensive income. </a:t>
            </a:r>
          </a:p>
          <a:p>
            <a:pPr lvl="1">
              <a:lnSpc>
                <a:spcPct val="125000"/>
              </a:lnSpc>
              <a:spcBef>
                <a:spcPts val="900"/>
              </a:spcBef>
              <a:buClr>
                <a:srgbClr val="CC0000"/>
              </a:buClr>
              <a:buSzPct val="80000"/>
              <a:buFont typeface="Wingdings" pitchFamily="2" charset="2"/>
              <a:buChar char="u"/>
            </a:pPr>
            <a:r>
              <a:rPr lang="en-US" altLang="en-US" sz="2000" b="0" dirty="0">
                <a:solidFill>
                  <a:schemeClr val="bg2"/>
                </a:solidFill>
                <a:latin typeface="Liberation Sans" panose="020B0604020202020204" pitchFamily="34" charset="0"/>
              </a:rPr>
              <a:t>Assuming no change in the total useful life, depreciation in year 2 will be HK$212,500 (HK$850,000 </a:t>
            </a:r>
            <a:r>
              <a:rPr lang="en-US" altLang="en-US" sz="2000" b="0" dirty="0">
                <a:solidFill>
                  <a:schemeClr val="bg2"/>
                </a:solidFill>
                <a:latin typeface="Liberation Sans" panose="020B0604020202020204" pitchFamily="34" charset="0"/>
                <a:cs typeface="Arial" charset="0"/>
              </a:rPr>
              <a:t>÷ </a:t>
            </a:r>
            <a:r>
              <a:rPr lang="en-US" altLang="en-US" sz="2000" b="0" dirty="0">
                <a:solidFill>
                  <a:schemeClr val="bg2"/>
                </a:solidFill>
                <a:latin typeface="Liberation Sans" panose="020B0604020202020204" pitchFamily="34" charset="0"/>
              </a:rPr>
              <a:t>4).</a:t>
            </a:r>
          </a:p>
        </p:txBody>
      </p:sp>
      <p:sp>
        <p:nvSpPr>
          <p:cNvPr id="1220620" name="Rectangle 12"/>
          <p:cNvSpPr>
            <a:spLocks noChangeArrowheads="1"/>
          </p:cNvSpPr>
          <p:nvPr/>
        </p:nvSpPr>
        <p:spPr bwMode="auto">
          <a:xfrm>
            <a:off x="6939888" y="3153011"/>
            <a:ext cx="1975512" cy="830997"/>
          </a:xfrm>
          <a:prstGeom prst="rect">
            <a:avLst/>
          </a:prstGeom>
          <a:solidFill>
            <a:schemeClr val="bg1"/>
          </a:solidFill>
          <a:ln>
            <a:noFill/>
          </a:ln>
          <a:effectLst/>
          <a:extLs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altLang="en-US" sz="1200" dirty="0">
                <a:latin typeface="Liberation Sans" panose="020B0604020202020204" pitchFamily="34" charset="0"/>
              </a:rPr>
              <a:t>Illustration 9-18</a:t>
            </a:r>
          </a:p>
          <a:p>
            <a:pPr>
              <a:buClrTx/>
              <a:buSzTx/>
              <a:buFontTx/>
              <a:buNone/>
            </a:pPr>
            <a:r>
              <a:rPr lang="en-US" altLang="en-US" sz="1200" b="0" dirty="0">
                <a:latin typeface="Liberation Sans" panose="020B0604020202020204" pitchFamily="34" charset="0"/>
              </a:rPr>
              <a:t>Statement presentation of plant assets (equipment) and revaluation surplus</a:t>
            </a: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a:solidFill>
                  <a:srgbClr val="CC0000"/>
                </a:solidFill>
                <a:latin typeface="Liberation Sans" panose="020B0604020202020204" pitchFamily="34" charset="0"/>
              </a:rPr>
              <a:t>Revaluation of Plant Assets</a:t>
            </a:r>
          </a:p>
        </p:txBody>
      </p:sp>
      <p:pic>
        <p:nvPicPr>
          <p:cNvPr id="1142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534400" cy="1713534"/>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62" name="Rectangle 2"/>
          <p:cNvSpPr>
            <a:spLocks noGrp="1" noChangeArrowheads="1"/>
          </p:cNvSpPr>
          <p:nvPr>
            <p:ph type="body" idx="1"/>
          </p:nvPr>
        </p:nvSpPr>
        <p:spPr bwMode="auto">
          <a:xfrm>
            <a:off x="620713" y="1295400"/>
            <a:ext cx="8218487" cy="2305759"/>
          </a:xfrm>
          <a:solidFill>
            <a:srgbClr val="FFFFFF"/>
          </a:solidFill>
          <a:ln/>
          <a:extLs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spAutoFit/>
          </a:bodyPr>
          <a:lstStyle/>
          <a:p>
            <a:pPr marL="0" indent="0">
              <a:lnSpc>
                <a:spcPct val="120000"/>
              </a:lnSpc>
              <a:spcBef>
                <a:spcPct val="25000"/>
              </a:spcBef>
              <a:buFont typeface="Wingdings" pitchFamily="2" charset="2"/>
              <a:buNone/>
            </a:pPr>
            <a:r>
              <a:rPr lang="en-US" altLang="en-US" sz="2000" dirty="0">
                <a:solidFill>
                  <a:schemeClr val="tx1"/>
                </a:solidFill>
                <a:effectLst/>
                <a:latin typeface="Liberation Sans" panose="020B0604020202020204" pitchFamily="34" charset="0"/>
              </a:rPr>
              <a:t>Illustration:</a:t>
            </a:r>
            <a:r>
              <a:rPr lang="en-US" altLang="en-US" sz="2000" b="0" dirty="0">
                <a:solidFill>
                  <a:schemeClr val="tx1"/>
                </a:solidFill>
                <a:effectLst/>
                <a:latin typeface="Liberation Sans" panose="020B0604020202020204" pitchFamily="34" charset="0"/>
              </a:rPr>
              <a:t>  </a:t>
            </a:r>
            <a:r>
              <a:rPr lang="en-US" sz="2000" b="0" dirty="0" smtClean="0">
                <a:solidFill>
                  <a:schemeClr val="tx1"/>
                </a:solidFill>
                <a:effectLst/>
                <a:latin typeface="Liberation Sans" panose="020B0604020202020204" pitchFamily="34" charset="0"/>
              </a:rPr>
              <a:t>Assume </a:t>
            </a:r>
            <a:r>
              <a:rPr lang="en-US" sz="2000" b="0" dirty="0">
                <a:solidFill>
                  <a:schemeClr val="tx1"/>
                </a:solidFill>
                <a:effectLst/>
                <a:latin typeface="Liberation Sans" panose="020B0604020202020204" pitchFamily="34" charset="0"/>
              </a:rPr>
              <a:t>again that Pernice’s equipment has a carrying amount of </a:t>
            </a:r>
            <a:r>
              <a:rPr lang="en-US" sz="2000" b="0" dirty="0" smtClean="0">
                <a:solidFill>
                  <a:schemeClr val="tx1"/>
                </a:solidFill>
                <a:effectLst/>
                <a:latin typeface="Liberation Sans" panose="020B0604020202020204" pitchFamily="34" charset="0"/>
              </a:rPr>
              <a:t>HK$800,000 (</a:t>
            </a:r>
            <a:r>
              <a:rPr lang="en-US" sz="2000" b="0" dirty="0">
                <a:solidFill>
                  <a:schemeClr val="tx1"/>
                </a:solidFill>
                <a:effectLst/>
                <a:latin typeface="Liberation Sans" panose="020B0604020202020204" pitchFamily="34" charset="0"/>
              </a:rPr>
              <a:t>HK$1,000,000 − HK$200,000). However, at the end of 2017, independent </a:t>
            </a:r>
            <a:r>
              <a:rPr lang="en-US" sz="2000" b="0" dirty="0" smtClean="0">
                <a:solidFill>
                  <a:schemeClr val="tx1"/>
                </a:solidFill>
                <a:effectLst/>
                <a:latin typeface="Liberation Sans" panose="020B0604020202020204" pitchFamily="34" charset="0"/>
              </a:rPr>
              <a:t>appraisers determine </a:t>
            </a:r>
            <a:r>
              <a:rPr lang="en-US" sz="2000" b="0" dirty="0">
                <a:solidFill>
                  <a:schemeClr val="tx1"/>
                </a:solidFill>
                <a:effectLst/>
                <a:latin typeface="Liberation Sans" panose="020B0604020202020204" pitchFamily="34" charset="0"/>
              </a:rPr>
              <a:t>that the asset has a fair value of HK$775,000, which results in </a:t>
            </a:r>
            <a:r>
              <a:rPr lang="en-US" sz="2000" b="0" dirty="0" smtClean="0">
                <a:solidFill>
                  <a:schemeClr val="tx1"/>
                </a:solidFill>
                <a:effectLst/>
                <a:latin typeface="Liberation Sans" panose="020B0604020202020204" pitchFamily="34" charset="0"/>
              </a:rPr>
              <a:t>an impairment </a:t>
            </a:r>
            <a:r>
              <a:rPr lang="en-US" sz="2000" b="0" dirty="0">
                <a:solidFill>
                  <a:schemeClr val="tx1"/>
                </a:solidFill>
                <a:effectLst/>
                <a:latin typeface="Liberation Sans" panose="020B0604020202020204" pitchFamily="34" charset="0"/>
              </a:rPr>
              <a:t>loss of </a:t>
            </a:r>
            <a:r>
              <a:rPr lang="en-US" sz="2000" b="0" dirty="0" smtClean="0">
                <a:solidFill>
                  <a:schemeClr val="tx1"/>
                </a:solidFill>
                <a:effectLst/>
                <a:latin typeface="Liberation Sans" panose="020B0604020202020204" pitchFamily="34" charset="0"/>
              </a:rPr>
              <a:t>HK$25,000 </a:t>
            </a:r>
            <a:r>
              <a:rPr lang="en-US" sz="2000" b="0" dirty="0">
                <a:solidFill>
                  <a:schemeClr val="tx1"/>
                </a:solidFill>
                <a:effectLst/>
                <a:latin typeface="Liberation Sans" panose="020B0604020202020204" pitchFamily="34" charset="0"/>
              </a:rPr>
              <a:t>(HK$800,000 − HK$775,000). To record the </a:t>
            </a:r>
            <a:r>
              <a:rPr lang="en-US" sz="2000" b="0" dirty="0" smtClean="0">
                <a:solidFill>
                  <a:schemeClr val="tx1"/>
                </a:solidFill>
                <a:effectLst/>
                <a:latin typeface="Liberation Sans" panose="020B0604020202020204" pitchFamily="34" charset="0"/>
              </a:rPr>
              <a:t>equipment at </a:t>
            </a:r>
            <a:r>
              <a:rPr lang="en-US" sz="2000" b="0" dirty="0">
                <a:solidFill>
                  <a:schemeClr val="tx1"/>
                </a:solidFill>
                <a:effectLst/>
                <a:latin typeface="Liberation Sans" panose="020B0604020202020204" pitchFamily="34" charset="0"/>
              </a:rPr>
              <a:t>fair value and to record this loss, Pernice </a:t>
            </a:r>
            <a:r>
              <a:rPr lang="en-US" sz="2000" b="0" dirty="0" smtClean="0">
                <a:solidFill>
                  <a:schemeClr val="tx1"/>
                </a:solidFill>
                <a:effectLst/>
                <a:latin typeface="Liberation Sans" panose="020B0604020202020204" pitchFamily="34" charset="0"/>
              </a:rPr>
              <a:t>makes the following entry.</a:t>
            </a:r>
            <a:endParaRPr lang="en-US" altLang="en-US" sz="2000" b="0" dirty="0">
              <a:solidFill>
                <a:schemeClr val="tx1"/>
              </a:solidFill>
              <a:effectLst/>
              <a:latin typeface="Liberation Sans" panose="020B0604020202020204" pitchFamily="34" charset="0"/>
            </a:endParaRPr>
          </a:p>
        </p:txBody>
      </p:sp>
      <p:sp>
        <p:nvSpPr>
          <p:cNvPr id="12185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18569" name="Text Box 9"/>
          <p:cNvSpPr txBox="1">
            <a:spLocks noChangeArrowheads="1"/>
          </p:cNvSpPr>
          <p:nvPr/>
        </p:nvSpPr>
        <p:spPr bwMode="auto">
          <a:xfrm>
            <a:off x="914400" y="3810000"/>
            <a:ext cx="7467600" cy="120032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375275" algn="r"/>
                <a:tab pos="6635750" algn="r"/>
              </a:tabLst>
              <a:defRPr sz="2400">
                <a:solidFill>
                  <a:schemeClr val="tx1"/>
                </a:solidFill>
                <a:latin typeface="Times New Roman" pitchFamily="18" charset="0"/>
              </a:defRPr>
            </a:lvl1pPr>
            <a:lvl2pPr marL="1028700" indent="-457200">
              <a:tabLst>
                <a:tab pos="5375275" algn="r"/>
                <a:tab pos="6635750" algn="r"/>
              </a:tabLst>
              <a:defRPr sz="2400">
                <a:solidFill>
                  <a:schemeClr val="tx1"/>
                </a:solidFill>
                <a:latin typeface="Times New Roman" pitchFamily="18" charset="0"/>
              </a:defRPr>
            </a:lvl2pPr>
            <a:lvl3pPr marL="1600200" indent="-457200">
              <a:tabLst>
                <a:tab pos="5375275" algn="r"/>
                <a:tab pos="6635750" algn="r"/>
              </a:tabLst>
              <a:defRPr sz="2400">
                <a:solidFill>
                  <a:schemeClr val="tx1"/>
                </a:solidFill>
                <a:latin typeface="Times New Roman" pitchFamily="18" charset="0"/>
              </a:defRPr>
            </a:lvl3pPr>
            <a:lvl4pPr marL="2171700" indent="-457200">
              <a:tabLst>
                <a:tab pos="5375275" algn="r"/>
                <a:tab pos="6635750" algn="r"/>
              </a:tabLst>
              <a:defRPr sz="2400">
                <a:solidFill>
                  <a:schemeClr val="tx1"/>
                </a:solidFill>
                <a:latin typeface="Times New Roman" pitchFamily="18" charset="0"/>
              </a:defRPr>
            </a:lvl4pPr>
            <a:lvl5pPr marL="2743200" indent="-457200">
              <a:tabLst>
                <a:tab pos="5375275" algn="r"/>
                <a:tab pos="66357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5275" algn="r"/>
                <a:tab pos="6635750" algn="r"/>
              </a:tabLst>
              <a:defRPr sz="2400">
                <a:solidFill>
                  <a:schemeClr val="tx1"/>
                </a:solidFill>
                <a:latin typeface="Times New Roman" pitchFamily="18" charset="0"/>
              </a:defRPr>
            </a:lvl9pPr>
          </a:lstStyle>
          <a:p>
            <a:pPr>
              <a:spcBef>
                <a:spcPct val="30000"/>
              </a:spcBef>
              <a:buClrTx/>
              <a:buSzTx/>
              <a:buFontTx/>
              <a:buNone/>
              <a:tabLst>
                <a:tab pos="5881688" algn="r"/>
                <a:tab pos="7137400" algn="r"/>
              </a:tabLst>
            </a:pPr>
            <a:r>
              <a:rPr lang="en-US" sz="2000" b="0" dirty="0" smtClean="0">
                <a:latin typeface="Liberation Sans" panose="020B0604020202020204" pitchFamily="34" charset="0"/>
                <a:cs typeface="Arial" charset="0"/>
              </a:rPr>
              <a:t>Accumulated </a:t>
            </a:r>
            <a:r>
              <a:rPr lang="en-US" sz="2000" b="0" dirty="0">
                <a:latin typeface="Liberation Sans" panose="020B0604020202020204" pitchFamily="34" charset="0"/>
                <a:cs typeface="Arial" charset="0"/>
              </a:rPr>
              <a:t>Depreciation—Equipment </a:t>
            </a:r>
            <a:r>
              <a:rPr lang="en-US" sz="2000" b="0" dirty="0" smtClean="0">
                <a:latin typeface="Liberation Sans" panose="020B0604020202020204" pitchFamily="34" charset="0"/>
                <a:cs typeface="Arial" charset="0"/>
              </a:rPr>
              <a:t>	200,000</a:t>
            </a:r>
          </a:p>
          <a:p>
            <a:pPr>
              <a:spcBef>
                <a:spcPct val="30000"/>
              </a:spcBef>
              <a:buClrTx/>
              <a:buSzTx/>
              <a:buFontTx/>
              <a:buNone/>
              <a:tabLst>
                <a:tab pos="5881688" algn="r"/>
                <a:tab pos="7137400" algn="r"/>
              </a:tabLst>
            </a:pPr>
            <a:r>
              <a:rPr lang="en-US" sz="2000" b="0" dirty="0" smtClean="0">
                <a:latin typeface="Liberation Sans" panose="020B0604020202020204" pitchFamily="34" charset="0"/>
                <a:cs typeface="Arial" charset="0"/>
              </a:rPr>
              <a:t>Impairment </a:t>
            </a:r>
            <a:r>
              <a:rPr lang="en-US" sz="2000" b="0" dirty="0">
                <a:latin typeface="Liberation Sans" panose="020B0604020202020204" pitchFamily="34" charset="0"/>
                <a:cs typeface="Arial" charset="0"/>
              </a:rPr>
              <a:t>Loss </a:t>
            </a:r>
            <a:r>
              <a:rPr lang="en-US" sz="2000" b="0" dirty="0" smtClean="0">
                <a:latin typeface="Liberation Sans" panose="020B0604020202020204" pitchFamily="34" charset="0"/>
                <a:cs typeface="Arial" charset="0"/>
              </a:rPr>
              <a:t>	25,000</a:t>
            </a:r>
          </a:p>
          <a:p>
            <a:pPr>
              <a:spcBef>
                <a:spcPct val="30000"/>
              </a:spcBef>
              <a:buClrTx/>
              <a:buSzTx/>
              <a:buFontTx/>
              <a:buNone/>
              <a:tabLst>
                <a:tab pos="5881688" algn="r"/>
                <a:tab pos="7137400" algn="r"/>
              </a:tabLst>
            </a:pPr>
            <a:r>
              <a:rPr lang="en-US" sz="2000" b="0" dirty="0" smtClean="0">
                <a:latin typeface="Liberation Sans" panose="020B0604020202020204" pitchFamily="34" charset="0"/>
                <a:cs typeface="Arial" charset="0"/>
              </a:rPr>
              <a:t>	Equipment 		225,000</a:t>
            </a:r>
            <a:endParaRPr lang="en-US" altLang="en-US" sz="2000" b="0" dirty="0">
              <a:latin typeface="Liberation Sans" panose="020B0604020202020204" pitchFamily="34" charset="0"/>
              <a:cs typeface="Arial" charset="0"/>
            </a:endParaRPr>
          </a:p>
        </p:txBody>
      </p:sp>
      <p:sp>
        <p:nvSpPr>
          <p:cNvPr id="1218571" name="Rectangle 11"/>
          <p:cNvSpPr>
            <a:spLocks noChangeArrowheads="1"/>
          </p:cNvSpPr>
          <p:nvPr/>
        </p:nvSpPr>
        <p:spPr bwMode="auto">
          <a:xfrm>
            <a:off x="623248" y="5364673"/>
            <a:ext cx="7924800" cy="426527"/>
          </a:xfrm>
          <a:prstGeom prst="rect">
            <a:avLst/>
          </a:prstGeom>
          <a:solidFill>
            <a:srgbClr val="FFFFFF"/>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2573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25000"/>
              </a:spcBef>
            </a:pPr>
            <a:r>
              <a:rPr lang="en-US" sz="2000" b="0" dirty="0">
                <a:latin typeface="Liberation Sans" panose="020B0604020202020204" pitchFamily="34" charset="0"/>
              </a:rPr>
              <a:t>The impairment loss of HK$25,000 reduces net income.</a:t>
            </a:r>
            <a:endParaRPr lang="en-US" altLang="en-US" sz="2000" b="0" dirty="0">
              <a:latin typeface="Liberation Sans" panose="020B0604020202020204" pitchFamily="34" charset="0"/>
            </a:endParaRP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a:solidFill>
                  <a:srgbClr val="CC0000"/>
                </a:solidFill>
                <a:latin typeface="Liberation Sans" panose="020B0604020202020204" pitchFamily="34" charset="0"/>
              </a:rPr>
              <a:t>Revaluation of Plant Assets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extLst>
      <p:ext uri="{BB962C8B-B14F-4D97-AF65-F5344CB8AC3E}">
        <p14:creationId xmlns:p14="http://schemas.microsoft.com/office/powerpoint/2010/main" val="1616051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569">
                                            <p:txEl>
                                              <p:pRg st="0" end="0"/>
                                            </p:txEl>
                                          </p:spTgt>
                                        </p:tgtEl>
                                        <p:attrNameLst>
                                          <p:attrName>style.visibility</p:attrName>
                                        </p:attrNameLst>
                                      </p:cBhvr>
                                      <p:to>
                                        <p:strVal val="visible"/>
                                      </p:to>
                                    </p:set>
                                    <p:animEffect transition="in" filter="wipe(left)">
                                      <p:cBhvr>
                                        <p:cTn id="7" dur="500"/>
                                        <p:tgtEl>
                                          <p:spTgt spid="12185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569">
                                            <p:txEl>
                                              <p:pRg st="1" end="1"/>
                                            </p:txEl>
                                          </p:spTgt>
                                        </p:tgtEl>
                                        <p:attrNameLst>
                                          <p:attrName>style.visibility</p:attrName>
                                        </p:attrNameLst>
                                      </p:cBhvr>
                                      <p:to>
                                        <p:strVal val="visible"/>
                                      </p:to>
                                    </p:set>
                                    <p:animEffect transition="in" filter="wipe(left)">
                                      <p:cBhvr>
                                        <p:cTn id="12" dur="500"/>
                                        <p:tgtEl>
                                          <p:spTgt spid="12185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569">
                                            <p:txEl>
                                              <p:pRg st="2" end="2"/>
                                            </p:txEl>
                                          </p:spTgt>
                                        </p:tgtEl>
                                        <p:attrNameLst>
                                          <p:attrName>style.visibility</p:attrName>
                                        </p:attrNameLst>
                                      </p:cBhvr>
                                      <p:to>
                                        <p:strVal val="visible"/>
                                      </p:to>
                                    </p:set>
                                    <p:animEffect transition="in" filter="wipe(left)">
                                      <p:cBhvr>
                                        <p:cTn id="17" dur="500"/>
                                        <p:tgtEl>
                                          <p:spTgt spid="1218569">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18571"/>
                                        </p:tgtEl>
                                        <p:attrNameLst>
                                          <p:attrName>style.visibility</p:attrName>
                                        </p:attrNameLst>
                                      </p:cBhvr>
                                      <p:to>
                                        <p:strVal val="visible"/>
                                      </p:to>
                                    </p:set>
                                    <p:animEffect transition="in" filter="fade">
                                      <p:cBhvr>
                                        <p:cTn id="21" dur="500"/>
                                        <p:tgtEl>
                                          <p:spTgt spid="1218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9" grpId="0" build="p" autoUpdateAnimBg="0"/>
      <p:bldP spid="121857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609600" y="1274763"/>
            <a:ext cx="7924800" cy="2376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374775" indent="-346075">
              <a:defRPr sz="2400">
                <a:solidFill>
                  <a:schemeClr val="tx1"/>
                </a:solidFill>
                <a:latin typeface="Times New Roman" pitchFamily="18" charset="0"/>
              </a:defRPr>
            </a:lvl3pPr>
            <a:lvl4pPr marL="2351088" indent="-457200">
              <a:defRPr sz="2400">
                <a:solidFill>
                  <a:schemeClr val="tx1"/>
                </a:solidFill>
                <a:latin typeface="Times New Roman" pitchFamily="18" charset="0"/>
              </a:defRPr>
            </a:lvl4pPr>
            <a:lvl5pPr marL="2922588" indent="-457200">
              <a:defRPr sz="2400">
                <a:solidFill>
                  <a:schemeClr val="tx1"/>
                </a:solidFill>
                <a:latin typeface="Times New Roman" pitchFamily="18" charset="0"/>
              </a:defRPr>
            </a:lvl5pPr>
            <a:lvl6pPr marL="3379788" indent="-457200" eaLnBrk="0" fontAlgn="base" hangingPunct="0">
              <a:spcBef>
                <a:spcPct val="0"/>
              </a:spcBef>
              <a:spcAft>
                <a:spcPct val="0"/>
              </a:spcAft>
              <a:defRPr sz="2400">
                <a:solidFill>
                  <a:schemeClr val="tx1"/>
                </a:solidFill>
                <a:latin typeface="Times New Roman" pitchFamily="18" charset="0"/>
              </a:defRPr>
            </a:lvl6pPr>
            <a:lvl7pPr marL="3836988" indent="-457200" eaLnBrk="0" fontAlgn="base" hangingPunct="0">
              <a:spcBef>
                <a:spcPct val="0"/>
              </a:spcBef>
              <a:spcAft>
                <a:spcPct val="0"/>
              </a:spcAft>
              <a:defRPr sz="2400">
                <a:solidFill>
                  <a:schemeClr val="tx1"/>
                </a:solidFill>
                <a:latin typeface="Times New Roman" pitchFamily="18" charset="0"/>
              </a:defRPr>
            </a:lvl7pPr>
            <a:lvl8pPr marL="4294188" indent="-457200" eaLnBrk="0" fontAlgn="base" hangingPunct="0">
              <a:spcBef>
                <a:spcPct val="0"/>
              </a:spcBef>
              <a:spcAft>
                <a:spcPct val="0"/>
              </a:spcAft>
              <a:defRPr sz="2400">
                <a:solidFill>
                  <a:schemeClr val="tx1"/>
                </a:solidFill>
                <a:latin typeface="Times New Roman" pitchFamily="18" charset="0"/>
              </a:defRPr>
            </a:lvl8pPr>
            <a:lvl9pPr marL="475138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buClrTx/>
              <a:buSzPct val="80000"/>
              <a:buFontTx/>
              <a:buNone/>
            </a:pPr>
            <a:r>
              <a:rPr lang="en-US" altLang="en-US" sz="2300" dirty="0">
                <a:solidFill>
                  <a:schemeClr val="tx2">
                    <a:lumMod val="75000"/>
                  </a:schemeClr>
                </a:solidFill>
                <a:latin typeface="Liberation Sans" panose="020B0604020202020204" pitchFamily="34" charset="0"/>
              </a:rPr>
              <a:t>Ordinary Repairs</a:t>
            </a:r>
            <a:r>
              <a:rPr lang="en-US" altLang="en-US" sz="2100" dirty="0">
                <a:solidFill>
                  <a:schemeClr val="tx2">
                    <a:lumMod val="75000"/>
                  </a:schemeClr>
                </a:solidFill>
                <a:latin typeface="Liberation Sans" panose="020B0604020202020204" pitchFamily="34" charset="0"/>
              </a:rPr>
              <a:t> </a:t>
            </a:r>
            <a:r>
              <a:rPr lang="en-US" altLang="en-US" sz="2100" dirty="0">
                <a:latin typeface="Liberation Sans" panose="020B0604020202020204" pitchFamily="34" charset="0"/>
              </a:rPr>
              <a:t>- </a:t>
            </a:r>
            <a:r>
              <a:rPr lang="en-US" altLang="en-US" sz="2100" b="0" dirty="0">
                <a:solidFill>
                  <a:srgbClr val="000000"/>
                </a:solidFill>
                <a:latin typeface="Liberation Sans" panose="020B0604020202020204" pitchFamily="34" charset="0"/>
              </a:rPr>
              <a:t>expenditures to </a:t>
            </a:r>
            <a:endParaRPr lang="en-US" altLang="en-US" sz="2100" b="0" dirty="0" smtClean="0">
              <a:solidFill>
                <a:srgbClr val="000000"/>
              </a:solidFill>
              <a:latin typeface="Liberation Sans" panose="020B0604020202020204" pitchFamily="34" charset="0"/>
            </a:endParaRPr>
          </a:p>
          <a:p>
            <a:pPr>
              <a:lnSpc>
                <a:spcPct val="120000"/>
              </a:lnSpc>
              <a:spcBef>
                <a:spcPts val="0"/>
              </a:spcBef>
              <a:buClrTx/>
              <a:buSzPct val="80000"/>
              <a:buFontTx/>
              <a:buNone/>
            </a:pPr>
            <a:r>
              <a:rPr lang="en-US" altLang="en-US" sz="2100" dirty="0" smtClean="0">
                <a:solidFill>
                  <a:srgbClr val="000000"/>
                </a:solidFill>
                <a:latin typeface="Liberation Sans" panose="020B0604020202020204" pitchFamily="34" charset="0"/>
              </a:rPr>
              <a:t>maintain </a:t>
            </a:r>
            <a:r>
              <a:rPr lang="en-US" altLang="en-US" sz="2100" b="0" dirty="0" smtClean="0">
                <a:solidFill>
                  <a:srgbClr val="000000"/>
                </a:solidFill>
                <a:latin typeface="Liberation Sans" panose="020B0604020202020204" pitchFamily="34" charset="0"/>
              </a:rPr>
              <a:t>the </a:t>
            </a:r>
            <a:r>
              <a:rPr lang="en-US" altLang="en-US" sz="2100" b="0" dirty="0">
                <a:solidFill>
                  <a:srgbClr val="000000"/>
                </a:solidFill>
                <a:latin typeface="Liberation Sans" panose="020B0604020202020204" pitchFamily="34" charset="0"/>
              </a:rPr>
              <a:t>operating efficiency and </a:t>
            </a:r>
            <a:endParaRPr lang="en-US" altLang="en-US" sz="2100" b="0" dirty="0" smtClean="0">
              <a:solidFill>
                <a:srgbClr val="000000"/>
              </a:solidFill>
              <a:latin typeface="Liberation Sans" panose="020B0604020202020204" pitchFamily="34" charset="0"/>
            </a:endParaRPr>
          </a:p>
          <a:p>
            <a:pPr>
              <a:lnSpc>
                <a:spcPct val="120000"/>
              </a:lnSpc>
              <a:spcBef>
                <a:spcPts val="0"/>
              </a:spcBef>
              <a:buClrTx/>
              <a:buSzPct val="80000"/>
              <a:buFontTx/>
              <a:buNone/>
            </a:pPr>
            <a:r>
              <a:rPr lang="en-US" altLang="en-US" sz="2100" b="0" dirty="0" smtClean="0">
                <a:latin typeface="Liberation Sans" panose="020B0604020202020204" pitchFamily="34" charset="0"/>
              </a:rPr>
              <a:t>productive </a:t>
            </a:r>
            <a:r>
              <a:rPr lang="en-US" altLang="en-US" sz="2100" b="0" dirty="0">
                <a:latin typeface="Liberation Sans" panose="020B0604020202020204" pitchFamily="34" charset="0"/>
              </a:rPr>
              <a:t>life of </a:t>
            </a:r>
            <a:r>
              <a:rPr lang="en-US" altLang="en-US" sz="2100" b="0" dirty="0" smtClean="0">
                <a:latin typeface="Liberation Sans" panose="020B0604020202020204" pitchFamily="34" charset="0"/>
              </a:rPr>
              <a:t>the </a:t>
            </a:r>
            <a:r>
              <a:rPr lang="en-US" altLang="en-US" sz="2100" b="0" dirty="0">
                <a:latin typeface="Liberation Sans" panose="020B0604020202020204" pitchFamily="34" charset="0"/>
              </a:rPr>
              <a:t>unit.</a:t>
            </a:r>
          </a:p>
          <a:p>
            <a:pPr lvl="1">
              <a:lnSpc>
                <a:spcPct val="120000"/>
              </a:lnSpc>
              <a:spcBef>
                <a:spcPct val="40000"/>
              </a:spcBef>
              <a:buClr>
                <a:srgbClr val="CC0000"/>
              </a:buClr>
              <a:buSzPct val="80000"/>
              <a:buFont typeface="Wingdings" pitchFamily="2" charset="2"/>
              <a:buChar char="u"/>
            </a:pPr>
            <a:r>
              <a:rPr lang="en-US" altLang="en-US" sz="2200" dirty="0">
                <a:latin typeface="Liberation Sans" panose="020B0604020202020204" pitchFamily="34" charset="0"/>
              </a:rPr>
              <a:t>Debit</a:t>
            </a:r>
            <a:r>
              <a:rPr lang="en-US" altLang="en-US" sz="2200" b="0" dirty="0">
                <a:latin typeface="Liberation Sans" panose="020B0604020202020204" pitchFamily="34" charset="0"/>
              </a:rPr>
              <a:t> – Maintenance and Repairs Expense. </a:t>
            </a:r>
          </a:p>
          <a:p>
            <a:pPr lvl="1">
              <a:lnSpc>
                <a:spcPct val="120000"/>
              </a:lnSpc>
              <a:spcBef>
                <a:spcPct val="40000"/>
              </a:spcBef>
              <a:buClr>
                <a:srgbClr val="CC0000"/>
              </a:buClr>
              <a:buSzPct val="80000"/>
              <a:buFont typeface="Wingdings" pitchFamily="2" charset="2"/>
              <a:buChar char="u"/>
            </a:pPr>
            <a:r>
              <a:rPr lang="en-US" altLang="en-US" sz="2200" b="0" dirty="0">
                <a:latin typeface="Liberation Sans" panose="020B0604020202020204" pitchFamily="34" charset="0"/>
              </a:rPr>
              <a:t>Referred to as </a:t>
            </a:r>
            <a:r>
              <a:rPr lang="en-US" altLang="en-US" sz="2200" dirty="0">
                <a:solidFill>
                  <a:schemeClr val="tx2">
                    <a:lumMod val="75000"/>
                  </a:schemeClr>
                </a:solidFill>
                <a:latin typeface="Liberation Sans" panose="020B0604020202020204" pitchFamily="34" charset="0"/>
              </a:rPr>
              <a:t>revenue expenditures</a:t>
            </a:r>
            <a:r>
              <a:rPr lang="en-US" altLang="en-US" sz="2200" b="0" dirty="0">
                <a:latin typeface="Liberation Sans" panose="020B0604020202020204" pitchFamily="34" charset="0"/>
              </a:rPr>
              <a:t>.</a:t>
            </a:r>
          </a:p>
        </p:txBody>
      </p:sp>
      <p:sp>
        <p:nvSpPr>
          <p:cNvPr id="866309" name="Text Box 5"/>
          <p:cNvSpPr txBox="1">
            <a:spLocks noChangeArrowheads="1"/>
          </p:cNvSpPr>
          <p:nvPr/>
        </p:nvSpPr>
        <p:spPr bwMode="auto">
          <a:xfrm>
            <a:off x="609600" y="3796165"/>
            <a:ext cx="7620000" cy="2376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374775" indent="-346075">
              <a:defRPr sz="2400">
                <a:solidFill>
                  <a:schemeClr val="tx1"/>
                </a:solidFill>
                <a:latin typeface="Times New Roman" pitchFamily="18" charset="0"/>
              </a:defRPr>
            </a:lvl3pPr>
            <a:lvl4pPr marL="2351088" indent="-457200">
              <a:defRPr sz="2400">
                <a:solidFill>
                  <a:schemeClr val="tx1"/>
                </a:solidFill>
                <a:latin typeface="Times New Roman" pitchFamily="18" charset="0"/>
              </a:defRPr>
            </a:lvl4pPr>
            <a:lvl5pPr marL="2922588" indent="-457200">
              <a:defRPr sz="2400">
                <a:solidFill>
                  <a:schemeClr val="tx1"/>
                </a:solidFill>
                <a:latin typeface="Times New Roman" pitchFamily="18" charset="0"/>
              </a:defRPr>
            </a:lvl5pPr>
            <a:lvl6pPr marL="3379788" indent="-457200" eaLnBrk="0" fontAlgn="base" hangingPunct="0">
              <a:spcBef>
                <a:spcPct val="0"/>
              </a:spcBef>
              <a:spcAft>
                <a:spcPct val="0"/>
              </a:spcAft>
              <a:defRPr sz="2400">
                <a:solidFill>
                  <a:schemeClr val="tx1"/>
                </a:solidFill>
                <a:latin typeface="Times New Roman" pitchFamily="18" charset="0"/>
              </a:defRPr>
            </a:lvl6pPr>
            <a:lvl7pPr marL="3836988" indent="-457200" eaLnBrk="0" fontAlgn="base" hangingPunct="0">
              <a:spcBef>
                <a:spcPct val="0"/>
              </a:spcBef>
              <a:spcAft>
                <a:spcPct val="0"/>
              </a:spcAft>
              <a:defRPr sz="2400">
                <a:solidFill>
                  <a:schemeClr val="tx1"/>
                </a:solidFill>
                <a:latin typeface="Times New Roman" pitchFamily="18" charset="0"/>
              </a:defRPr>
            </a:lvl7pPr>
            <a:lvl8pPr marL="4294188" indent="-457200" eaLnBrk="0" fontAlgn="base" hangingPunct="0">
              <a:spcBef>
                <a:spcPct val="0"/>
              </a:spcBef>
              <a:spcAft>
                <a:spcPct val="0"/>
              </a:spcAft>
              <a:defRPr sz="2400">
                <a:solidFill>
                  <a:schemeClr val="tx1"/>
                </a:solidFill>
                <a:latin typeface="Times New Roman" pitchFamily="18" charset="0"/>
              </a:defRPr>
            </a:lvl8pPr>
            <a:lvl9pPr marL="475138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buClrTx/>
              <a:buSzPct val="80000"/>
              <a:buFontTx/>
              <a:buNone/>
            </a:pPr>
            <a:r>
              <a:rPr lang="en-US" altLang="en-US" sz="2300" dirty="0">
                <a:solidFill>
                  <a:schemeClr val="tx2">
                    <a:lumMod val="75000"/>
                  </a:schemeClr>
                </a:solidFill>
                <a:latin typeface="Liberation Sans" panose="020B0604020202020204" pitchFamily="34" charset="0"/>
              </a:rPr>
              <a:t>Additions and Improvements</a:t>
            </a:r>
            <a:r>
              <a:rPr lang="en-US" altLang="en-US" sz="2100" b="0" dirty="0">
                <a:solidFill>
                  <a:schemeClr val="tx2">
                    <a:lumMod val="75000"/>
                  </a:schemeClr>
                </a:solidFill>
                <a:latin typeface="Liberation Sans" panose="020B0604020202020204" pitchFamily="34" charset="0"/>
              </a:rPr>
              <a:t> </a:t>
            </a:r>
            <a:r>
              <a:rPr lang="en-US" altLang="en-US" sz="2100" b="0" dirty="0">
                <a:solidFill>
                  <a:srgbClr val="000000"/>
                </a:solidFill>
                <a:latin typeface="Liberation Sans" panose="020B0604020202020204" pitchFamily="34" charset="0"/>
              </a:rPr>
              <a:t>- costs incurred to </a:t>
            </a:r>
            <a:r>
              <a:rPr lang="en-US" altLang="en-US" sz="2100" dirty="0">
                <a:solidFill>
                  <a:srgbClr val="000000"/>
                </a:solidFill>
                <a:latin typeface="Liberation Sans" panose="020B0604020202020204" pitchFamily="34" charset="0"/>
              </a:rPr>
              <a:t>increase</a:t>
            </a:r>
            <a:r>
              <a:rPr lang="en-US" altLang="en-US" sz="2100" b="0" dirty="0">
                <a:solidFill>
                  <a:srgbClr val="000000"/>
                </a:solidFill>
                <a:latin typeface="Liberation Sans" panose="020B0604020202020204" pitchFamily="34" charset="0"/>
              </a:rPr>
              <a:t> the operating efficiency, productive capacity, or useful life of a plant asset.</a:t>
            </a:r>
          </a:p>
          <a:p>
            <a:pPr lvl="1">
              <a:lnSpc>
                <a:spcPct val="120000"/>
              </a:lnSpc>
              <a:spcBef>
                <a:spcPct val="40000"/>
              </a:spcBef>
              <a:buClr>
                <a:srgbClr val="CC0000"/>
              </a:buClr>
              <a:buSzPct val="80000"/>
              <a:buFont typeface="Wingdings" pitchFamily="2" charset="2"/>
              <a:buChar char="u"/>
            </a:pPr>
            <a:r>
              <a:rPr lang="en-US" altLang="en-US" sz="2200" dirty="0">
                <a:latin typeface="Liberation Sans" panose="020B0604020202020204" pitchFamily="34" charset="0"/>
              </a:rPr>
              <a:t>Debit</a:t>
            </a:r>
            <a:r>
              <a:rPr lang="en-US" altLang="en-US" sz="2200" b="0" dirty="0">
                <a:latin typeface="Liberation Sans" panose="020B0604020202020204" pitchFamily="34" charset="0"/>
              </a:rPr>
              <a:t> - the plant asset affected.</a:t>
            </a:r>
          </a:p>
          <a:p>
            <a:pPr lvl="1">
              <a:lnSpc>
                <a:spcPct val="120000"/>
              </a:lnSpc>
              <a:spcBef>
                <a:spcPct val="40000"/>
              </a:spcBef>
              <a:buClr>
                <a:srgbClr val="CC0000"/>
              </a:buClr>
              <a:buSzPct val="80000"/>
              <a:buFont typeface="Wingdings" pitchFamily="2" charset="2"/>
              <a:buChar char="u"/>
            </a:pPr>
            <a:r>
              <a:rPr lang="en-US" altLang="en-US" sz="2200" b="0" dirty="0">
                <a:latin typeface="Liberation Sans" panose="020B0604020202020204" pitchFamily="34" charset="0"/>
              </a:rPr>
              <a:t>Referred to as </a:t>
            </a:r>
            <a:r>
              <a:rPr lang="en-US" altLang="en-US" sz="2200" dirty="0">
                <a:solidFill>
                  <a:schemeClr val="tx2">
                    <a:lumMod val="75000"/>
                  </a:schemeClr>
                </a:solidFill>
                <a:latin typeface="Liberation Sans" panose="020B0604020202020204" pitchFamily="34" charset="0"/>
              </a:rPr>
              <a:t>capital expenditures</a:t>
            </a:r>
            <a:r>
              <a:rPr lang="en-US" altLang="en-US" sz="2200" b="0" dirty="0">
                <a:latin typeface="Liberation Sans" panose="020B0604020202020204" pitchFamily="34" charset="0"/>
              </a:rPr>
              <a:t>.</a:t>
            </a: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a:solidFill>
                  <a:srgbClr val="CC0000"/>
                </a:solidFill>
                <a:latin typeface="Liberation Sans" panose="020B0604020202020204" pitchFamily="34" charset="0"/>
              </a:rPr>
              <a:t>Expenditures During Useful Life</a:t>
            </a:r>
          </a:p>
        </p:txBody>
      </p:sp>
      <p:sp>
        <p:nvSpPr>
          <p:cNvPr id="892948"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cxnSp>
        <p:nvCxnSpPr>
          <p:cNvPr id="7" name="Straight Connector 6"/>
          <p:cNvCxnSpPr/>
          <p:nvPr/>
        </p:nvCxnSpPr>
        <p:spPr bwMode="auto">
          <a:xfrm>
            <a:off x="6400800" y="990600"/>
            <a:ext cx="0" cy="12055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p:nvPr/>
        </p:nvSpPr>
        <p:spPr>
          <a:xfrm>
            <a:off x="6477000" y="1039504"/>
            <a:ext cx="2438400" cy="1231106"/>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3</a:t>
            </a:r>
            <a:endParaRPr lang="en-US" sz="1400" b="1" dirty="0">
              <a:solidFill>
                <a:srgbClr val="FF3300"/>
              </a:solidFill>
              <a:latin typeface="Liberation Sans" panose="020B0604020202020204" pitchFamily="34" charset="0"/>
            </a:endParaRPr>
          </a:p>
          <a:p>
            <a:r>
              <a:rPr lang="en-US" sz="1400" dirty="0" smtClean="0">
                <a:latin typeface="Liberation Sans" panose="020B0604020202020204" pitchFamily="34" charset="0"/>
              </a:rPr>
              <a:t>Distinguish </a:t>
            </a:r>
            <a:r>
              <a:rPr lang="en-US" sz="1400" dirty="0">
                <a:latin typeface="Liberation Sans" panose="020B0604020202020204" pitchFamily="34" charset="0"/>
              </a:rPr>
              <a:t>between</a:t>
            </a:r>
          </a:p>
          <a:p>
            <a:r>
              <a:rPr lang="en-US" sz="1400" dirty="0">
                <a:latin typeface="Liberation Sans" panose="020B0604020202020204" pitchFamily="34" charset="0"/>
              </a:rPr>
              <a:t>revenue and capital</a:t>
            </a:r>
          </a:p>
          <a:p>
            <a:r>
              <a:rPr lang="en-US" sz="1400" dirty="0">
                <a:latin typeface="Liberation Sans" panose="020B0604020202020204" pitchFamily="34" charset="0"/>
              </a:rPr>
              <a:t>expenditures, </a:t>
            </a:r>
            <a:r>
              <a:rPr lang="en-US" sz="1400" dirty="0" smtClean="0">
                <a:latin typeface="Liberation Sans" panose="020B0604020202020204" pitchFamily="34" charset="0"/>
              </a:rPr>
              <a:t>and explain </a:t>
            </a:r>
            <a:r>
              <a:rPr lang="en-US" sz="1400" dirty="0">
                <a:latin typeface="Liberation Sans" panose="020B0604020202020204" pitchFamily="34" charset="0"/>
              </a:rPr>
              <a:t>the entries </a:t>
            </a:r>
            <a:r>
              <a:rPr lang="en-US" sz="1400" dirty="0" smtClean="0">
                <a:latin typeface="Liberation Sans" panose="020B0604020202020204" pitchFamily="34" charset="0"/>
              </a:rPr>
              <a:t>for each</a:t>
            </a:r>
            <a:r>
              <a:rPr lang="en-US" sz="1400" dirty="0">
                <a:latin typeface="Liberation Sans" panose="020B0604020202020204" pitchFamily="34" charset="0"/>
              </a:rPr>
              <a:t>.</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ChangeArrowheads="1"/>
          </p:cNvSpPr>
          <p:nvPr/>
        </p:nvSpPr>
        <p:spPr bwMode="auto">
          <a:xfrm>
            <a:off x="457200" y="4792640"/>
            <a:ext cx="8229600" cy="14527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700" b="1" dirty="0">
                <a:latin typeface="Liberation Sans" panose="020B0604020202020204" pitchFamily="34" charset="0"/>
              </a:rPr>
              <a:t>The Missing </a:t>
            </a:r>
            <a:r>
              <a:rPr lang="en-US" altLang="en-US" sz="1700" b="1" dirty="0" smtClean="0">
                <a:latin typeface="Liberation Sans" panose="020B0604020202020204" pitchFamily="34" charset="0"/>
              </a:rPr>
              <a:t>Controls</a:t>
            </a:r>
            <a:endParaRPr lang="en-US" altLang="en-US" sz="1700" b="1" dirty="0">
              <a:latin typeface="Liberation Sans" panose="020B0604020202020204" pitchFamily="34" charset="0"/>
            </a:endParaRPr>
          </a:p>
          <a:p>
            <a:pPr algn="just">
              <a:spcBef>
                <a:spcPct val="20000"/>
              </a:spcBef>
            </a:pPr>
            <a:r>
              <a:rPr lang="en-US" altLang="en-US" sz="1700" b="1" i="1" dirty="0">
                <a:latin typeface="Liberation Sans" panose="020B0604020202020204" pitchFamily="34" charset="0"/>
              </a:rPr>
              <a:t>Documentation procedures.</a:t>
            </a:r>
            <a:r>
              <a:rPr lang="en-US" altLang="en-US" sz="1700" dirty="0">
                <a:latin typeface="Liberation Sans" panose="020B0604020202020204" pitchFamily="34" charset="0"/>
              </a:rPr>
              <a:t> </a:t>
            </a:r>
            <a:r>
              <a:rPr lang="en-US" sz="1700" b="0" dirty="0" smtClean="0">
                <a:latin typeface="Liberation Sans" panose="020B0604020202020204" pitchFamily="34" charset="0"/>
              </a:rPr>
              <a:t>The </a:t>
            </a:r>
            <a:r>
              <a:rPr lang="en-US" sz="1700" b="0" dirty="0">
                <a:latin typeface="Liberation Sans" panose="020B0604020202020204" pitchFamily="34" charset="0"/>
              </a:rPr>
              <a:t>company’s accounting system was a disorganized </a:t>
            </a:r>
            <a:r>
              <a:rPr lang="en-US" sz="1700" b="0" dirty="0" smtClean="0">
                <a:latin typeface="Liberation Sans" panose="020B0604020202020204" pitchFamily="34" charset="0"/>
              </a:rPr>
              <a:t>collection of </a:t>
            </a:r>
            <a:r>
              <a:rPr lang="en-US" sz="1700" b="0" dirty="0">
                <a:latin typeface="Liberation Sans" panose="020B0604020202020204" pitchFamily="34" charset="0"/>
              </a:rPr>
              <a:t>non-integrated systems, which resulted from a series of corporate acquisitions. </a:t>
            </a:r>
            <a:r>
              <a:rPr lang="en-US" sz="1700" b="0" dirty="0" smtClean="0">
                <a:latin typeface="Liberation Sans" panose="020B0604020202020204" pitchFamily="34" charset="0"/>
              </a:rPr>
              <a:t>Top management </a:t>
            </a:r>
            <a:r>
              <a:rPr lang="en-US" sz="1700" b="0" dirty="0">
                <a:latin typeface="Liberation Sans" panose="020B0604020202020204" pitchFamily="34" charset="0"/>
              </a:rPr>
              <a:t>took advantage of this disorganization to conceal its fraudulent activities</a:t>
            </a:r>
            <a:r>
              <a:rPr lang="en-US" sz="1700" b="0" dirty="0" smtClean="0">
                <a:latin typeface="Liberation Sans" panose="020B0604020202020204" pitchFamily="34" charset="0"/>
              </a:rPr>
              <a:t>.</a:t>
            </a:r>
            <a:endParaRPr lang="en-US" altLang="en-US" sz="1700" b="0" dirty="0">
              <a:latin typeface="Liberation Sans" panose="020B0604020202020204" pitchFamily="34" charset="0"/>
            </a:endParaRPr>
          </a:p>
        </p:txBody>
      </p:sp>
      <p:sp>
        <p:nvSpPr>
          <p:cNvPr id="849924" name="Rectangle 4"/>
          <p:cNvSpPr>
            <a:spLocks noChangeArrowheads="1"/>
          </p:cNvSpPr>
          <p:nvPr/>
        </p:nvSpPr>
        <p:spPr bwMode="auto">
          <a:xfrm>
            <a:off x="381000" y="4294496"/>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a:t>
            </a:r>
            <a:r>
              <a:rPr lang="en-US" altLang="en-US" sz="1800" b="1" dirty="0" smtClean="0">
                <a:solidFill>
                  <a:schemeClr val="bg1"/>
                </a:solidFill>
                <a:latin typeface="Liberation Sans" panose="020B0604020202020204" pitchFamily="34" charset="0"/>
              </a:rPr>
              <a:t>7 billion</a:t>
            </a:r>
            <a:endParaRPr lang="en-US" altLang="en-US" sz="1800" b="1" dirty="0">
              <a:solidFill>
                <a:schemeClr val="bg1"/>
              </a:solidFill>
              <a:latin typeface="Liberation Sans" panose="020B0604020202020204" pitchFamily="34" charset="0"/>
            </a:endParaRPr>
          </a:p>
        </p:txBody>
      </p:sp>
      <p:sp>
        <p:nvSpPr>
          <p:cNvPr id="849925"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pPr algn="ctr"/>
            <a:r>
              <a:rPr lang="en-US" altLang="en-US" sz="1800" b="1" dirty="0">
                <a:solidFill>
                  <a:schemeClr val="bg1"/>
                </a:solidFill>
                <a:latin typeface="Liberation Sans" panose="020B0604020202020204" pitchFamily="34" charset="0"/>
              </a:rPr>
              <a:t>ANATOMY OF A FRAUD</a:t>
            </a:r>
          </a:p>
        </p:txBody>
      </p:sp>
      <p:sp>
        <p:nvSpPr>
          <p:cNvPr id="849926" name="Rectangle 6"/>
          <p:cNvSpPr>
            <a:spLocks noChangeArrowheads="1"/>
          </p:cNvSpPr>
          <p:nvPr/>
        </p:nvSpPr>
        <p:spPr bwMode="auto">
          <a:xfrm>
            <a:off x="457200" y="971550"/>
            <a:ext cx="8382000" cy="323165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700" b="0" dirty="0" smtClean="0">
                <a:latin typeface="Liberation Sans" panose="020B0604020202020204" pitchFamily="34" charset="0"/>
              </a:rPr>
              <a:t>Bernie </a:t>
            </a:r>
            <a:r>
              <a:rPr lang="en-US" sz="1700" b="0" dirty="0">
                <a:latin typeface="Liberation Sans" panose="020B0604020202020204" pitchFamily="34" charset="0"/>
              </a:rPr>
              <a:t>Ebbers was the founder and CEO of the phone company </a:t>
            </a:r>
            <a:r>
              <a:rPr lang="en-US" sz="1700" dirty="0">
                <a:solidFill>
                  <a:srgbClr val="CC0000"/>
                </a:solidFill>
                <a:latin typeface="Liberation Sans" panose="020B0604020202020204" pitchFamily="34" charset="0"/>
              </a:rPr>
              <a:t>WorldCom</a:t>
            </a:r>
            <a:r>
              <a:rPr lang="en-US" sz="1700" b="0" dirty="0">
                <a:latin typeface="Liberation Sans" panose="020B0604020202020204" pitchFamily="34" charset="0"/>
              </a:rPr>
              <a:t>. The </a:t>
            </a:r>
            <a:r>
              <a:rPr lang="en-US" sz="1700" b="0" dirty="0" smtClean="0">
                <a:latin typeface="Liberation Sans" panose="020B0604020202020204" pitchFamily="34" charset="0"/>
              </a:rPr>
              <a:t>company engaged </a:t>
            </a:r>
            <a:r>
              <a:rPr lang="en-US" sz="1700" b="0" dirty="0">
                <a:latin typeface="Liberation Sans" panose="020B0604020202020204" pitchFamily="34" charset="0"/>
              </a:rPr>
              <a:t>in a series of increasingly large, </a:t>
            </a:r>
            <a:r>
              <a:rPr lang="en-US" sz="1700" b="0" dirty="0" smtClean="0">
                <a:latin typeface="Liberation Sans" panose="020B0604020202020204" pitchFamily="34" charset="0"/>
              </a:rPr>
              <a:t>debt-financed </a:t>
            </a:r>
            <a:r>
              <a:rPr lang="en-US" sz="1700" b="0" dirty="0">
                <a:latin typeface="Liberation Sans" panose="020B0604020202020204" pitchFamily="34" charset="0"/>
              </a:rPr>
              <a:t>acquisitions of other companies</a:t>
            </a:r>
            <a:r>
              <a:rPr lang="en-US" sz="1700" b="0" dirty="0" smtClean="0">
                <a:latin typeface="Liberation Sans" panose="020B0604020202020204" pitchFamily="34" charset="0"/>
              </a:rPr>
              <a:t>. These </a:t>
            </a:r>
            <a:r>
              <a:rPr lang="en-US" sz="1700" b="0" dirty="0">
                <a:latin typeface="Liberation Sans" panose="020B0604020202020204" pitchFamily="34" charset="0"/>
              </a:rPr>
              <a:t>acquisitions made the company grow quickly, which made the stock price </a:t>
            </a:r>
            <a:r>
              <a:rPr lang="en-US" sz="1700" b="0" dirty="0" smtClean="0">
                <a:latin typeface="Liberation Sans" panose="020B0604020202020204" pitchFamily="34" charset="0"/>
              </a:rPr>
              <a:t>increase dramatically</a:t>
            </a:r>
            <a:r>
              <a:rPr lang="en-US" sz="1700" b="0" dirty="0">
                <a:latin typeface="Liberation Sans" panose="020B0604020202020204" pitchFamily="34" charset="0"/>
              </a:rPr>
              <a:t>. However, because the acquired companies all had different accounting </a:t>
            </a:r>
            <a:r>
              <a:rPr lang="en-US" sz="1700" b="0" dirty="0" smtClean="0">
                <a:latin typeface="Liberation Sans" panose="020B0604020202020204" pitchFamily="34" charset="0"/>
              </a:rPr>
              <a:t>systems, WorldCom’s financial </a:t>
            </a:r>
            <a:r>
              <a:rPr lang="en-US" sz="1700" b="0" dirty="0">
                <a:latin typeface="Liberation Sans" panose="020B0604020202020204" pitchFamily="34" charset="0"/>
              </a:rPr>
              <a:t>records were a mess. When WorldCom’s performance </a:t>
            </a:r>
            <a:r>
              <a:rPr lang="en-US" sz="1700" b="0" dirty="0" smtClean="0">
                <a:latin typeface="Liberation Sans" panose="020B0604020202020204" pitchFamily="34" charset="0"/>
              </a:rPr>
              <a:t>started to flatten </a:t>
            </a:r>
            <a:r>
              <a:rPr lang="en-US" sz="1700" b="0" dirty="0">
                <a:latin typeface="Liberation Sans" panose="020B0604020202020204" pitchFamily="34" charset="0"/>
              </a:rPr>
              <a:t>out, Bernie coerced WorldCom’s accountants to engage in a number of </a:t>
            </a:r>
            <a:r>
              <a:rPr lang="en-US" sz="1700" b="0" dirty="0" smtClean="0">
                <a:latin typeface="Liberation Sans" panose="020B0604020202020204" pitchFamily="34" charset="0"/>
              </a:rPr>
              <a:t>fraudulent activities </a:t>
            </a:r>
            <a:r>
              <a:rPr lang="en-US" sz="1700" b="0" dirty="0">
                <a:latin typeface="Liberation Sans" panose="020B0604020202020204" pitchFamily="34" charset="0"/>
              </a:rPr>
              <a:t>to make net income look better than it really was and thus prop up the </a:t>
            </a:r>
            <a:r>
              <a:rPr lang="en-US" sz="1700" b="0" dirty="0" smtClean="0">
                <a:latin typeface="Liberation Sans" panose="020B0604020202020204" pitchFamily="34" charset="0"/>
              </a:rPr>
              <a:t>stock price</a:t>
            </a:r>
            <a:r>
              <a:rPr lang="en-US" sz="1700" b="0" dirty="0">
                <a:latin typeface="Liberation Sans" panose="020B0604020202020204" pitchFamily="34" charset="0"/>
              </a:rPr>
              <a:t>. One of these frauds involved treating $7 billion of line costs as capital expenditures</a:t>
            </a:r>
            <a:r>
              <a:rPr lang="en-US" sz="1700" b="0" dirty="0" smtClean="0">
                <a:latin typeface="Liberation Sans" panose="020B0604020202020204" pitchFamily="34" charset="0"/>
              </a:rPr>
              <a:t>. The </a:t>
            </a:r>
            <a:r>
              <a:rPr lang="en-US" sz="1700" b="0" dirty="0">
                <a:latin typeface="Liberation Sans" panose="020B0604020202020204" pitchFamily="34" charset="0"/>
              </a:rPr>
              <a:t>line costs, which were rental fees paid to other phone companies to use their </a:t>
            </a:r>
            <a:r>
              <a:rPr lang="en-US" sz="1700" b="0" dirty="0" smtClean="0">
                <a:latin typeface="Liberation Sans" panose="020B0604020202020204" pitchFamily="34" charset="0"/>
              </a:rPr>
              <a:t>phone lines</a:t>
            </a:r>
            <a:r>
              <a:rPr lang="en-US" sz="1700" b="0" dirty="0">
                <a:latin typeface="Liberation Sans" panose="020B0604020202020204" pitchFamily="34" charset="0"/>
              </a:rPr>
              <a:t>, had always been properly expensed in previous years. Capitalization delayed </a:t>
            </a:r>
            <a:r>
              <a:rPr lang="en-US" sz="1700" b="0" dirty="0" smtClean="0">
                <a:latin typeface="Liberation Sans" panose="020B0604020202020204" pitchFamily="34" charset="0"/>
              </a:rPr>
              <a:t>expense recognition </a:t>
            </a:r>
            <a:r>
              <a:rPr lang="en-US" sz="1700" b="0" dirty="0">
                <a:latin typeface="Liberation Sans" panose="020B0604020202020204" pitchFamily="34" charset="0"/>
              </a:rPr>
              <a:t>to future periods and thus boosted current-period </a:t>
            </a:r>
            <a:r>
              <a:rPr lang="en-US" sz="1700" b="0" dirty="0" smtClean="0">
                <a:latin typeface="Liberation Sans" panose="020B0604020202020204" pitchFamily="34" charset="0"/>
              </a:rPr>
              <a:t>profits</a:t>
            </a:r>
            <a:r>
              <a:rPr lang="en-US" sz="1700" b="0" dirty="0">
                <a:latin typeface="Liberation Sans" panose="020B0604020202020204" pitchFamily="34" charset="0"/>
              </a:rPr>
              <a:t>.</a:t>
            </a:r>
            <a:endParaRPr lang="en-US" altLang="en-US" sz="1700" b="0" dirty="0">
              <a:latin typeface="Liberation Sans" panose="020B0604020202020204" pitchFamily="34" charset="0"/>
            </a:endParaRPr>
          </a:p>
        </p:txBody>
      </p:sp>
      <p:sp>
        <p:nvSpPr>
          <p:cNvPr id="3" name="TextBox 2"/>
          <p:cNvSpPr txBox="1"/>
          <p:nvPr/>
        </p:nvSpPr>
        <p:spPr>
          <a:xfrm>
            <a:off x="6781800" y="6367046"/>
            <a:ext cx="1376413" cy="338554"/>
          </a:xfrm>
          <a:prstGeom prst="rect">
            <a:avLst/>
          </a:prstGeom>
          <a:noFill/>
        </p:spPr>
        <p:txBody>
          <a:bodyPr wrap="square" rtlCol="0">
            <a:spAutoFit/>
          </a:bodyPr>
          <a:lstStyle/>
          <a:p>
            <a:r>
              <a:rPr lang="en-US" sz="1600" b="0" dirty="0" smtClean="0">
                <a:latin typeface="Liberation Sans" panose="020B0604020202020204" pitchFamily="34" charset="0"/>
              </a:rPr>
              <a:t>(continued)</a:t>
            </a:r>
            <a:endParaRPr lang="en-US" sz="1600" b="0" dirty="0">
              <a:latin typeface="Liberation Sans" panose="020B0604020202020204" pitchFamily="34" charset="0"/>
            </a:endParaRPr>
          </a:p>
        </p:txBody>
      </p:sp>
      <p:sp>
        <p:nvSpPr>
          <p:cNvPr id="2" name="Rectangle 1"/>
          <p:cNvSpPr/>
          <p:nvPr/>
        </p:nvSpPr>
        <p:spPr bwMode="auto">
          <a:xfrm>
            <a:off x="381000" y="5132696"/>
            <a:ext cx="8305800" cy="111264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900" b="1" i="0" u="none" strike="noStrike" cap="none" normalizeH="0" baseline="0" dirty="0" smtClean="0">
              <a:ln>
                <a:noFill/>
              </a:ln>
              <a:solidFill>
                <a:schemeClr val="tx1"/>
              </a:solidFill>
              <a:effectLst/>
              <a:latin typeface="Arial"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3991440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ChangeArrowheads="1"/>
          </p:cNvSpPr>
          <p:nvPr/>
        </p:nvSpPr>
        <p:spPr bwMode="auto">
          <a:xfrm>
            <a:off x="457200" y="4792640"/>
            <a:ext cx="8229600" cy="11910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1700" b="1" dirty="0">
                <a:latin typeface="Liberation Sans" panose="020B0604020202020204" pitchFamily="34" charset="0"/>
              </a:rPr>
              <a:t>The Missing </a:t>
            </a:r>
            <a:r>
              <a:rPr lang="en-US" altLang="en-US" sz="1700" b="1" dirty="0" smtClean="0">
                <a:latin typeface="Liberation Sans" panose="020B0604020202020204" pitchFamily="34" charset="0"/>
              </a:rPr>
              <a:t>Controls</a:t>
            </a:r>
            <a:endParaRPr lang="en-US" altLang="en-US" sz="1700" b="1" dirty="0">
              <a:latin typeface="Liberation Sans" panose="020B0604020202020204" pitchFamily="34" charset="0"/>
            </a:endParaRPr>
          </a:p>
          <a:p>
            <a:pPr algn="just">
              <a:spcBef>
                <a:spcPct val="20000"/>
              </a:spcBef>
            </a:pPr>
            <a:r>
              <a:rPr lang="en-US" sz="1700" i="1" dirty="0" smtClean="0">
                <a:latin typeface="Liberation Sans" panose="020B0604020202020204" pitchFamily="34" charset="0"/>
              </a:rPr>
              <a:t>Independent </a:t>
            </a:r>
            <a:r>
              <a:rPr lang="en-US" sz="1700" i="1" dirty="0">
                <a:latin typeface="Liberation Sans" panose="020B0604020202020204" pitchFamily="34" charset="0"/>
              </a:rPr>
              <a:t>internal </a:t>
            </a:r>
            <a:r>
              <a:rPr lang="en-US" sz="1700" i="1" dirty="0" smtClean="0">
                <a:latin typeface="Liberation Sans" panose="020B0604020202020204" pitchFamily="34" charset="0"/>
              </a:rPr>
              <a:t>verification</a:t>
            </a:r>
            <a:r>
              <a:rPr lang="en-US" sz="1700" dirty="0">
                <a:latin typeface="Liberation Sans" panose="020B0604020202020204" pitchFamily="34" charset="0"/>
              </a:rPr>
              <a:t>. </a:t>
            </a:r>
            <a:r>
              <a:rPr lang="en-US" sz="1700" b="0" dirty="0">
                <a:latin typeface="Liberation Sans" panose="020B0604020202020204" pitchFamily="34" charset="0"/>
              </a:rPr>
              <a:t>A fraud of this size should have been detected by </a:t>
            </a:r>
            <a:r>
              <a:rPr lang="en-US" sz="1700" b="0" dirty="0" smtClean="0">
                <a:latin typeface="Liberation Sans" panose="020B0604020202020204" pitchFamily="34" charset="0"/>
              </a:rPr>
              <a:t>a routine </a:t>
            </a:r>
            <a:r>
              <a:rPr lang="en-US" sz="1700" b="0" dirty="0">
                <a:latin typeface="Liberation Sans" panose="020B0604020202020204" pitchFamily="34" charset="0"/>
              </a:rPr>
              <a:t>comparison of the actual physical assets with the list of physical assets shown </a:t>
            </a:r>
            <a:r>
              <a:rPr lang="en-US" sz="1700" b="0" dirty="0" smtClean="0">
                <a:latin typeface="Liberation Sans" panose="020B0604020202020204" pitchFamily="34" charset="0"/>
              </a:rPr>
              <a:t>in the </a:t>
            </a:r>
            <a:r>
              <a:rPr lang="en-US" sz="1700" b="0" dirty="0">
                <a:latin typeface="Liberation Sans" panose="020B0604020202020204" pitchFamily="34" charset="0"/>
              </a:rPr>
              <a:t>accounting records.</a:t>
            </a:r>
            <a:endParaRPr lang="en-US" altLang="en-US" sz="1700" b="0" dirty="0">
              <a:latin typeface="Liberation Sans" panose="020B0604020202020204" pitchFamily="34" charset="0"/>
            </a:endParaRPr>
          </a:p>
        </p:txBody>
      </p:sp>
      <p:sp>
        <p:nvSpPr>
          <p:cNvPr id="849924" name="Rectangle 4"/>
          <p:cNvSpPr>
            <a:spLocks noChangeArrowheads="1"/>
          </p:cNvSpPr>
          <p:nvPr/>
        </p:nvSpPr>
        <p:spPr bwMode="auto">
          <a:xfrm>
            <a:off x="381000" y="4294496"/>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latin typeface="Liberation Sans" panose="020B0604020202020204" pitchFamily="34" charset="0"/>
              </a:rPr>
              <a:t>Total take: $</a:t>
            </a:r>
            <a:r>
              <a:rPr lang="en-US" altLang="en-US" sz="1800" b="1" dirty="0" smtClean="0">
                <a:solidFill>
                  <a:schemeClr val="bg1"/>
                </a:solidFill>
                <a:latin typeface="Liberation Sans" panose="020B0604020202020204" pitchFamily="34" charset="0"/>
              </a:rPr>
              <a:t>7 billion</a:t>
            </a:r>
            <a:endParaRPr lang="en-US" altLang="en-US" sz="1800" b="1" dirty="0">
              <a:solidFill>
                <a:schemeClr val="bg1"/>
              </a:solidFill>
              <a:latin typeface="Liberation Sans" panose="020B0604020202020204" pitchFamily="34" charset="0"/>
            </a:endParaRPr>
          </a:p>
        </p:txBody>
      </p:sp>
      <p:sp>
        <p:nvSpPr>
          <p:cNvPr id="849925" name="Rectangle 5"/>
          <p:cNvSpPr>
            <a:spLocks noChangeArrowheads="1"/>
          </p:cNvSpPr>
          <p:nvPr/>
        </p:nvSpPr>
        <p:spPr bwMode="auto">
          <a:xfrm>
            <a:off x="381000" y="438150"/>
            <a:ext cx="8410575" cy="411163"/>
          </a:xfrm>
          <a:prstGeom prst="rect">
            <a:avLst/>
          </a:prstGeom>
          <a:solidFill>
            <a:srgbClr val="CC0000"/>
          </a:solidFill>
          <a:ln w="12700" cap="sq" algn="ctr">
            <a:solidFill>
              <a:schemeClr val="tx1"/>
            </a:solidFill>
            <a:miter lim="800000"/>
            <a:headEnd type="none" w="sm" len="sm"/>
            <a:tailEnd type="none" w="sm" len="sm"/>
          </a:ln>
          <a:effectLst/>
          <a:extLst/>
        </p:spPr>
        <p:txBody>
          <a:bodyPr wrap="none" anchor="ctr"/>
          <a:lstStyle/>
          <a:p>
            <a:pPr algn="ctr"/>
            <a:r>
              <a:rPr lang="en-US" altLang="en-US" sz="1800" dirty="0">
                <a:solidFill>
                  <a:schemeClr val="bg1"/>
                </a:solidFill>
                <a:latin typeface="Liberation Sans" panose="020B0604020202020204" pitchFamily="34" charset="0"/>
              </a:rPr>
              <a:t>ANATOMY OF A FRAUD</a:t>
            </a:r>
          </a:p>
        </p:txBody>
      </p:sp>
      <p:sp>
        <p:nvSpPr>
          <p:cNvPr id="849926" name="Rectangle 6"/>
          <p:cNvSpPr>
            <a:spLocks noChangeArrowheads="1"/>
          </p:cNvSpPr>
          <p:nvPr/>
        </p:nvSpPr>
        <p:spPr bwMode="auto">
          <a:xfrm>
            <a:off x="457200" y="971550"/>
            <a:ext cx="8382000" cy="323165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700" b="0" dirty="0" smtClean="0">
                <a:latin typeface="Liberation Sans" panose="020B0604020202020204" pitchFamily="34" charset="0"/>
              </a:rPr>
              <a:t>Bernie </a:t>
            </a:r>
            <a:r>
              <a:rPr lang="en-US" sz="1700" b="0" dirty="0">
                <a:latin typeface="Liberation Sans" panose="020B0604020202020204" pitchFamily="34" charset="0"/>
              </a:rPr>
              <a:t>Ebbers was the founder and CEO of the phone company </a:t>
            </a:r>
            <a:r>
              <a:rPr lang="en-US" sz="1700" dirty="0">
                <a:solidFill>
                  <a:srgbClr val="CC0000"/>
                </a:solidFill>
                <a:latin typeface="Liberation Sans" panose="020B0604020202020204" pitchFamily="34" charset="0"/>
              </a:rPr>
              <a:t>WorldCom</a:t>
            </a:r>
            <a:r>
              <a:rPr lang="en-US" sz="1700" b="0" dirty="0">
                <a:latin typeface="Liberation Sans" panose="020B0604020202020204" pitchFamily="34" charset="0"/>
              </a:rPr>
              <a:t>. The </a:t>
            </a:r>
            <a:r>
              <a:rPr lang="en-US" sz="1700" b="0" dirty="0" smtClean="0">
                <a:latin typeface="Liberation Sans" panose="020B0604020202020204" pitchFamily="34" charset="0"/>
              </a:rPr>
              <a:t>company engaged </a:t>
            </a:r>
            <a:r>
              <a:rPr lang="en-US" sz="1700" b="0" dirty="0">
                <a:latin typeface="Liberation Sans" panose="020B0604020202020204" pitchFamily="34" charset="0"/>
              </a:rPr>
              <a:t>in a series of increasingly large, </a:t>
            </a:r>
            <a:r>
              <a:rPr lang="en-US" sz="1700" b="0" dirty="0" smtClean="0">
                <a:latin typeface="Liberation Sans" panose="020B0604020202020204" pitchFamily="34" charset="0"/>
              </a:rPr>
              <a:t>debt-financed </a:t>
            </a:r>
            <a:r>
              <a:rPr lang="en-US" sz="1700" b="0" dirty="0">
                <a:latin typeface="Liberation Sans" panose="020B0604020202020204" pitchFamily="34" charset="0"/>
              </a:rPr>
              <a:t>acquisitions of other companies</a:t>
            </a:r>
            <a:r>
              <a:rPr lang="en-US" sz="1700" b="0" dirty="0" smtClean="0">
                <a:latin typeface="Liberation Sans" panose="020B0604020202020204" pitchFamily="34" charset="0"/>
              </a:rPr>
              <a:t>. These </a:t>
            </a:r>
            <a:r>
              <a:rPr lang="en-US" sz="1700" b="0" dirty="0">
                <a:latin typeface="Liberation Sans" panose="020B0604020202020204" pitchFamily="34" charset="0"/>
              </a:rPr>
              <a:t>acquisitions made the company grow quickly, which made the stock price </a:t>
            </a:r>
            <a:r>
              <a:rPr lang="en-US" sz="1700" b="0" dirty="0" smtClean="0">
                <a:latin typeface="Liberation Sans" panose="020B0604020202020204" pitchFamily="34" charset="0"/>
              </a:rPr>
              <a:t>increase dramatically</a:t>
            </a:r>
            <a:r>
              <a:rPr lang="en-US" sz="1700" b="0" dirty="0">
                <a:latin typeface="Liberation Sans" panose="020B0604020202020204" pitchFamily="34" charset="0"/>
              </a:rPr>
              <a:t>. However, because the acquired companies all had different accounting </a:t>
            </a:r>
            <a:r>
              <a:rPr lang="en-US" sz="1700" b="0" dirty="0" smtClean="0">
                <a:latin typeface="Liberation Sans" panose="020B0604020202020204" pitchFamily="34" charset="0"/>
              </a:rPr>
              <a:t>systems, WorldCom’s financial </a:t>
            </a:r>
            <a:r>
              <a:rPr lang="en-US" sz="1700" b="0" dirty="0">
                <a:latin typeface="Liberation Sans" panose="020B0604020202020204" pitchFamily="34" charset="0"/>
              </a:rPr>
              <a:t>records were a mess. When WorldCom’s performance </a:t>
            </a:r>
            <a:r>
              <a:rPr lang="en-US" sz="1700" b="0" dirty="0" smtClean="0">
                <a:latin typeface="Liberation Sans" panose="020B0604020202020204" pitchFamily="34" charset="0"/>
              </a:rPr>
              <a:t>started to flatten </a:t>
            </a:r>
            <a:r>
              <a:rPr lang="en-US" sz="1700" b="0" dirty="0">
                <a:latin typeface="Liberation Sans" panose="020B0604020202020204" pitchFamily="34" charset="0"/>
              </a:rPr>
              <a:t>out, Bernie coerced WorldCom’s accountants to engage in a number of </a:t>
            </a:r>
            <a:r>
              <a:rPr lang="en-US" sz="1700" b="0" dirty="0" smtClean="0">
                <a:latin typeface="Liberation Sans" panose="020B0604020202020204" pitchFamily="34" charset="0"/>
              </a:rPr>
              <a:t>fraudulent activities </a:t>
            </a:r>
            <a:r>
              <a:rPr lang="en-US" sz="1700" b="0" dirty="0">
                <a:latin typeface="Liberation Sans" panose="020B0604020202020204" pitchFamily="34" charset="0"/>
              </a:rPr>
              <a:t>to make net income look better than it really was and thus prop up the </a:t>
            </a:r>
            <a:r>
              <a:rPr lang="en-US" sz="1700" b="0" dirty="0" smtClean="0">
                <a:latin typeface="Liberation Sans" panose="020B0604020202020204" pitchFamily="34" charset="0"/>
              </a:rPr>
              <a:t>stock price</a:t>
            </a:r>
            <a:r>
              <a:rPr lang="en-US" sz="1700" b="0" dirty="0">
                <a:latin typeface="Liberation Sans" panose="020B0604020202020204" pitchFamily="34" charset="0"/>
              </a:rPr>
              <a:t>. One of these frauds involved treating $7 billion of line costs as capital expenditures</a:t>
            </a:r>
            <a:r>
              <a:rPr lang="en-US" sz="1700" b="0" dirty="0" smtClean="0">
                <a:latin typeface="Liberation Sans" panose="020B0604020202020204" pitchFamily="34" charset="0"/>
              </a:rPr>
              <a:t>. The </a:t>
            </a:r>
            <a:r>
              <a:rPr lang="en-US" sz="1700" b="0" dirty="0">
                <a:latin typeface="Liberation Sans" panose="020B0604020202020204" pitchFamily="34" charset="0"/>
              </a:rPr>
              <a:t>line costs, which were rental fees paid to other phone companies to use their </a:t>
            </a:r>
            <a:r>
              <a:rPr lang="en-US" sz="1700" b="0" dirty="0" smtClean="0">
                <a:latin typeface="Liberation Sans" panose="020B0604020202020204" pitchFamily="34" charset="0"/>
              </a:rPr>
              <a:t>phone lines</a:t>
            </a:r>
            <a:r>
              <a:rPr lang="en-US" sz="1700" b="0" dirty="0">
                <a:latin typeface="Liberation Sans" panose="020B0604020202020204" pitchFamily="34" charset="0"/>
              </a:rPr>
              <a:t>, had always been properly expensed in previous years. Capitalization delayed </a:t>
            </a:r>
            <a:r>
              <a:rPr lang="en-US" sz="1700" b="0" dirty="0" smtClean="0">
                <a:latin typeface="Liberation Sans" panose="020B0604020202020204" pitchFamily="34" charset="0"/>
              </a:rPr>
              <a:t>expense recognition </a:t>
            </a:r>
            <a:r>
              <a:rPr lang="en-US" sz="1700" b="0" dirty="0">
                <a:latin typeface="Liberation Sans" panose="020B0604020202020204" pitchFamily="34" charset="0"/>
              </a:rPr>
              <a:t>to future periods and thus boosted current-period </a:t>
            </a:r>
            <a:r>
              <a:rPr lang="en-US" sz="1700" b="0" dirty="0" smtClean="0">
                <a:latin typeface="Liberation Sans" panose="020B0604020202020204" pitchFamily="34" charset="0"/>
              </a:rPr>
              <a:t>profits</a:t>
            </a:r>
            <a:r>
              <a:rPr lang="en-US" sz="1700" b="0" dirty="0">
                <a:latin typeface="Liberation Sans" panose="020B0604020202020204" pitchFamily="34" charset="0"/>
              </a:rPr>
              <a:t>.</a:t>
            </a:r>
            <a:endParaRPr lang="en-US" altLang="en-US" sz="1700" b="0"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183120547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416206"/>
            <a:ext cx="8534400" cy="169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8354" name="Text Box 2"/>
          <p:cNvSpPr txBox="1">
            <a:spLocks noChangeArrowheads="1"/>
          </p:cNvSpPr>
          <p:nvPr/>
        </p:nvSpPr>
        <p:spPr bwMode="auto">
          <a:xfrm>
            <a:off x="609600" y="1304937"/>
            <a:ext cx="55626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ct val="50000"/>
              </a:spcBef>
              <a:buClrTx/>
              <a:buSzTx/>
              <a:buFontTx/>
              <a:buNone/>
            </a:pPr>
            <a:r>
              <a:rPr lang="en-US" altLang="en-US" sz="2200" b="0" dirty="0">
                <a:latin typeface="Liberation Sans" panose="020B0604020202020204" pitchFamily="34" charset="0"/>
              </a:rPr>
              <a:t>Companies dispose of plant assets in three ways—Sale, Retirement, or </a:t>
            </a:r>
            <a:r>
              <a:rPr lang="en-US" altLang="en-US" sz="2200" b="0" dirty="0" smtClean="0">
                <a:latin typeface="Liberation Sans" panose="020B0604020202020204" pitchFamily="34" charset="0"/>
              </a:rPr>
              <a:t>Exchange.</a:t>
            </a:r>
            <a:endParaRPr lang="en-US" altLang="en-US" sz="2200" b="0" dirty="0">
              <a:latin typeface="Liberation Sans" panose="020B0604020202020204" pitchFamily="34" charset="0"/>
            </a:endParaRPr>
          </a:p>
        </p:txBody>
      </p:sp>
      <p:sp>
        <p:nvSpPr>
          <p:cNvPr id="868361" name="Rectangle 9"/>
          <p:cNvSpPr>
            <a:spLocks noChangeArrowheads="1"/>
          </p:cNvSpPr>
          <p:nvPr/>
        </p:nvSpPr>
        <p:spPr bwMode="auto">
          <a:xfrm>
            <a:off x="609600" y="4386995"/>
            <a:ext cx="8229600" cy="148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buClrTx/>
              <a:buSzTx/>
              <a:buFontTx/>
              <a:buNone/>
            </a:pPr>
            <a:r>
              <a:rPr lang="en-US" altLang="en-US" sz="2200" b="0" dirty="0">
                <a:latin typeface="Liberation Sans" panose="020B0604020202020204" pitchFamily="34" charset="0"/>
              </a:rPr>
              <a:t>Record depreciation up to the </a:t>
            </a:r>
            <a:r>
              <a:rPr lang="en-US" altLang="en-US" sz="2200" dirty="0">
                <a:latin typeface="Liberation Sans" panose="020B0604020202020204" pitchFamily="34" charset="0"/>
              </a:rPr>
              <a:t>date of disposal</a:t>
            </a:r>
            <a:r>
              <a:rPr lang="en-US" altLang="en-US" sz="2200" b="0" dirty="0">
                <a:latin typeface="Liberation Sans" panose="020B0604020202020204" pitchFamily="34" charset="0"/>
              </a:rPr>
              <a:t>.</a:t>
            </a:r>
          </a:p>
          <a:p>
            <a:pPr>
              <a:lnSpc>
                <a:spcPct val="120000"/>
              </a:lnSpc>
              <a:spcBef>
                <a:spcPct val="50000"/>
              </a:spcBef>
              <a:buClrTx/>
              <a:buSzTx/>
              <a:buFontTx/>
              <a:buNone/>
            </a:pPr>
            <a:r>
              <a:rPr lang="en-US" altLang="en-US" sz="2200" dirty="0">
                <a:latin typeface="Liberation Sans" panose="020B0604020202020204" pitchFamily="34" charset="0"/>
              </a:rPr>
              <a:t>Eliminate asset</a:t>
            </a:r>
            <a:r>
              <a:rPr lang="en-US" altLang="en-US" sz="2200" b="0" dirty="0">
                <a:latin typeface="Liberation Sans" panose="020B0604020202020204" pitchFamily="34" charset="0"/>
              </a:rPr>
              <a:t> by (1) debiting Accumulated Depreciation, and (2) crediting the asset account.</a:t>
            </a: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a:solidFill>
                  <a:srgbClr val="CC0000"/>
                </a:solidFill>
                <a:latin typeface="Liberation Sans" panose="020B0604020202020204" pitchFamily="34" charset="0"/>
              </a:rPr>
              <a:t>Plant Asset Disposals</a:t>
            </a:r>
          </a:p>
        </p:txBody>
      </p:sp>
      <p:sp>
        <p:nvSpPr>
          <p:cNvPr id="899090" name="Line 10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cxnSp>
        <p:nvCxnSpPr>
          <p:cNvPr id="10" name="Straight Connector 9"/>
          <p:cNvCxnSpPr/>
          <p:nvPr/>
        </p:nvCxnSpPr>
        <p:spPr bwMode="auto">
          <a:xfrm>
            <a:off x="6400800" y="990600"/>
            <a:ext cx="0" cy="9906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Rectangle 10"/>
          <p:cNvSpPr/>
          <p:nvPr/>
        </p:nvSpPr>
        <p:spPr>
          <a:xfrm>
            <a:off x="6477000" y="1039504"/>
            <a:ext cx="2438400"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4</a:t>
            </a:r>
            <a:endParaRPr lang="en-US" sz="1400" b="1" dirty="0">
              <a:solidFill>
                <a:srgbClr val="FF3300"/>
              </a:solidFill>
              <a:latin typeface="Liberation Sans" panose="020B0604020202020204" pitchFamily="34" charset="0"/>
            </a:endParaRPr>
          </a:p>
          <a:p>
            <a:r>
              <a:rPr lang="en-US" sz="1400" dirty="0" smtClean="0">
                <a:latin typeface="Liberation Sans" panose="020B0604020202020204" pitchFamily="34" charset="0"/>
              </a:rPr>
              <a:t>Explain </a:t>
            </a:r>
            <a:r>
              <a:rPr lang="en-US" sz="1400" dirty="0">
                <a:latin typeface="Liberation Sans" panose="020B0604020202020204" pitchFamily="34" charset="0"/>
              </a:rPr>
              <a:t>how to account</a:t>
            </a:r>
          </a:p>
          <a:p>
            <a:r>
              <a:rPr lang="en-US" sz="1400" dirty="0">
                <a:latin typeface="Liberation Sans" panose="020B0604020202020204" pitchFamily="34" charset="0"/>
              </a:rPr>
              <a:t>for the disposal of a</a:t>
            </a:r>
          </a:p>
          <a:p>
            <a:r>
              <a:rPr lang="en-US" sz="1400" dirty="0">
                <a:latin typeface="Liberation Sans" panose="020B0604020202020204" pitchFamily="34" charset="0"/>
              </a:rPr>
              <a:t>plant asset.</a:t>
            </a:r>
          </a:p>
        </p:txBody>
      </p:sp>
      <p:sp>
        <p:nvSpPr>
          <p:cNvPr id="4" name="Rectangle 3"/>
          <p:cNvSpPr/>
          <p:nvPr/>
        </p:nvSpPr>
        <p:spPr>
          <a:xfrm>
            <a:off x="7557448" y="4163704"/>
            <a:ext cx="1371600" cy="646331"/>
          </a:xfrm>
          <a:prstGeom prst="rect">
            <a:avLst/>
          </a:prstGeom>
          <a:solidFill>
            <a:schemeClr val="bg1"/>
          </a:solidFill>
          <a:ln>
            <a:noFill/>
          </a:ln>
          <a:effectLst/>
          <a:extLs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sz="1200" dirty="0">
                <a:latin typeface="Liberation Sans" panose="020B0604020202020204" pitchFamily="34" charset="0"/>
              </a:rPr>
              <a:t>Illustration 9-19</a:t>
            </a:r>
          </a:p>
          <a:p>
            <a:pPr>
              <a:buClrTx/>
              <a:buSzTx/>
              <a:buFontTx/>
              <a:buNone/>
            </a:pPr>
            <a:r>
              <a:rPr lang="en-US" sz="1200" b="0" dirty="0">
                <a:latin typeface="Liberation Sans" panose="020B0604020202020204" pitchFamily="34" charset="0"/>
              </a:rPr>
              <a:t>Methods of plant asset disposal</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88" name="Text Box 12"/>
          <p:cNvSpPr txBox="1">
            <a:spLocks noChangeArrowheads="1"/>
          </p:cNvSpPr>
          <p:nvPr/>
        </p:nvSpPr>
        <p:spPr bwMode="auto">
          <a:xfrm>
            <a:off x="609600" y="1265238"/>
            <a:ext cx="8305800" cy="52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60000"/>
              </a:spcBef>
              <a:buClrTx/>
              <a:buSzTx/>
              <a:buFontTx/>
              <a:buNone/>
            </a:pPr>
            <a:r>
              <a:rPr lang="en-US" altLang="en-US" sz="2600" dirty="0">
                <a:solidFill>
                  <a:schemeClr val="bg2"/>
                </a:solidFill>
                <a:latin typeface="Liberation Sans" panose="020B0604020202020204" pitchFamily="34" charset="0"/>
              </a:rPr>
              <a:t>Plant assets</a:t>
            </a:r>
            <a:r>
              <a:rPr lang="en-US" altLang="en-US" dirty="0">
                <a:solidFill>
                  <a:schemeClr val="bg2"/>
                </a:solidFill>
                <a:latin typeface="Liberation Sans" panose="020B0604020202020204" pitchFamily="34" charset="0"/>
              </a:rPr>
              <a:t> </a:t>
            </a:r>
            <a:r>
              <a:rPr lang="en-US" altLang="en-US" b="0" dirty="0">
                <a:solidFill>
                  <a:schemeClr val="bg2"/>
                </a:solidFill>
                <a:latin typeface="Liberation Sans" panose="020B0604020202020204" pitchFamily="34" charset="0"/>
              </a:rPr>
              <a:t>are critical to a company’s success.</a:t>
            </a:r>
            <a:endParaRPr lang="en-US" altLang="en-US" sz="2200" b="0" dirty="0">
              <a:solidFill>
                <a:schemeClr val="bg2"/>
              </a:solidFill>
              <a:latin typeface="Liberation Sans" panose="020B0604020202020204" pitchFamily="34" charset="0"/>
            </a:endParaRP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Plant Assets</a:t>
            </a:r>
            <a:endParaRPr lang="en-US" altLang="en-US" sz="3200" b="1" i="0" dirty="0">
              <a:solidFill>
                <a:schemeClr val="tx2">
                  <a:lumMod val="75000"/>
                </a:schemeClr>
              </a:solidFill>
              <a:effectLst/>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pic>
        <p:nvPicPr>
          <p:cNvPr id="102299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34400" cy="357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2" name="Rectangle 1"/>
          <p:cNvSpPr/>
          <p:nvPr/>
        </p:nvSpPr>
        <p:spPr>
          <a:xfrm>
            <a:off x="263856" y="5683239"/>
            <a:ext cx="3992479" cy="461665"/>
          </a:xfrm>
          <a:prstGeom prst="rect">
            <a:avLst/>
          </a:prstGeom>
        </p:spPr>
        <p:txBody>
          <a:bodyPr wrap="square">
            <a:spAutoFit/>
          </a:bodyPr>
          <a:lstStyle/>
          <a:p>
            <a:r>
              <a:rPr lang="en-US" sz="1200" dirty="0">
                <a:latin typeface="Liberation Sans" panose="020B0604020202020204" pitchFamily="34" charset="0"/>
              </a:rPr>
              <a:t>Illustration 9-1</a:t>
            </a:r>
          </a:p>
          <a:p>
            <a:r>
              <a:rPr lang="en-US" sz="1200" b="0" dirty="0">
                <a:latin typeface="Liberation Sans" panose="020B0604020202020204" pitchFamily="34" charset="0"/>
              </a:rPr>
              <a:t>Percentages of plant </a:t>
            </a:r>
            <a:r>
              <a:rPr lang="en-US" sz="1200" b="0" dirty="0" smtClean="0">
                <a:latin typeface="Liberation Sans" panose="020B0604020202020204" pitchFamily="34" charset="0"/>
              </a:rPr>
              <a:t>assets in </a:t>
            </a:r>
            <a:r>
              <a:rPr lang="en-US" sz="1200" b="0" dirty="0">
                <a:latin typeface="Liberation Sans" panose="020B0604020202020204" pitchFamily="34" charset="0"/>
              </a:rPr>
              <a:t>relation to total assets</a:t>
            </a:r>
            <a:endParaRPr lang="en-US" sz="1200" dirty="0">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Text Box 2"/>
          <p:cNvSpPr txBox="1">
            <a:spLocks noChangeArrowheads="1"/>
          </p:cNvSpPr>
          <p:nvPr/>
        </p:nvSpPr>
        <p:spPr bwMode="auto">
          <a:xfrm>
            <a:off x="609600" y="1295400"/>
            <a:ext cx="71628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RETIREMENT OF PLANT ASSETS</a:t>
            </a:r>
            <a:endParaRPr lang="en-US" altLang="en-US" sz="2800" dirty="0">
              <a:solidFill>
                <a:srgbClr val="006600"/>
              </a:solidFill>
              <a:latin typeface="Liberation Sans" panose="020B0604020202020204" pitchFamily="34" charset="0"/>
            </a:endParaRPr>
          </a:p>
        </p:txBody>
      </p:sp>
      <p:sp>
        <p:nvSpPr>
          <p:cNvPr id="1039365" name="Rectangle 5"/>
          <p:cNvSpPr>
            <a:spLocks noChangeArrowheads="1"/>
          </p:cNvSpPr>
          <p:nvPr/>
        </p:nvSpPr>
        <p:spPr bwMode="auto">
          <a:xfrm>
            <a:off x="609600" y="1947863"/>
            <a:ext cx="7315200" cy="344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lnSpc>
                <a:spcPct val="120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No cash</a:t>
            </a:r>
            <a:r>
              <a:rPr lang="en-US" altLang="en-US" sz="2200" b="0" dirty="0">
                <a:latin typeface="Liberation Sans" panose="020B0604020202020204" pitchFamily="34" charset="0"/>
              </a:rPr>
              <a:t> is received. </a:t>
            </a:r>
          </a:p>
          <a:p>
            <a:pPr lvl="1">
              <a:lnSpc>
                <a:spcPct val="120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Decrease</a:t>
            </a:r>
            <a:r>
              <a:rPr lang="en-US" altLang="en-US" sz="2200" b="0" dirty="0">
                <a:latin typeface="Liberation Sans" panose="020B0604020202020204" pitchFamily="34" charset="0"/>
              </a:rPr>
              <a:t> </a:t>
            </a:r>
            <a:r>
              <a:rPr lang="en-US" altLang="en-US" sz="2200" dirty="0">
                <a:solidFill>
                  <a:srgbClr val="CC0000"/>
                </a:solidFill>
                <a:latin typeface="Liberation Sans" panose="020B0604020202020204" pitchFamily="34" charset="0"/>
              </a:rPr>
              <a:t>(debit) Accumulated Depreciation</a:t>
            </a:r>
            <a:r>
              <a:rPr lang="en-US" altLang="en-US" sz="2200" b="0" dirty="0">
                <a:solidFill>
                  <a:srgbClr val="CC0000"/>
                </a:solidFill>
                <a:latin typeface="Liberation Sans" panose="020B0604020202020204" pitchFamily="34" charset="0"/>
              </a:rPr>
              <a:t> </a:t>
            </a:r>
            <a:r>
              <a:rPr lang="en-US" altLang="en-US" sz="2200" b="0" dirty="0">
                <a:latin typeface="Liberation Sans" panose="020B0604020202020204" pitchFamily="34" charset="0"/>
              </a:rPr>
              <a:t>for the full amount of depreciation taken over the life of the asset.</a:t>
            </a:r>
          </a:p>
          <a:p>
            <a:pPr lvl="1">
              <a:lnSpc>
                <a:spcPct val="120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Decrease</a:t>
            </a:r>
            <a:r>
              <a:rPr lang="en-US" altLang="en-US" sz="2200" b="0" dirty="0">
                <a:latin typeface="Liberation Sans" panose="020B0604020202020204" pitchFamily="34" charset="0"/>
              </a:rPr>
              <a:t> </a:t>
            </a:r>
            <a:r>
              <a:rPr lang="en-US" altLang="en-US" sz="2200" dirty="0">
                <a:solidFill>
                  <a:srgbClr val="CC0000"/>
                </a:solidFill>
                <a:latin typeface="Liberation Sans" panose="020B0604020202020204" pitchFamily="34" charset="0"/>
              </a:rPr>
              <a:t>(credit) </a:t>
            </a:r>
            <a:r>
              <a:rPr lang="en-US" altLang="en-US" sz="2200" b="0" dirty="0">
                <a:latin typeface="Liberation Sans" panose="020B0604020202020204" pitchFamily="34" charset="0"/>
              </a:rPr>
              <a:t>the</a:t>
            </a:r>
            <a:r>
              <a:rPr lang="en-US" altLang="en-US" sz="2200" dirty="0">
                <a:solidFill>
                  <a:srgbClr val="CC0000"/>
                </a:solidFill>
                <a:latin typeface="Liberation Sans" panose="020B0604020202020204" pitchFamily="34" charset="0"/>
              </a:rPr>
              <a:t> asset account</a:t>
            </a:r>
            <a:r>
              <a:rPr lang="en-US" altLang="en-US" sz="2200" b="0" dirty="0">
                <a:solidFill>
                  <a:srgbClr val="CC0000"/>
                </a:solidFill>
                <a:latin typeface="Liberation Sans" panose="020B0604020202020204" pitchFamily="34" charset="0"/>
              </a:rPr>
              <a:t> </a:t>
            </a:r>
            <a:r>
              <a:rPr lang="en-US" altLang="en-US" sz="2200" b="0" dirty="0">
                <a:latin typeface="Liberation Sans" panose="020B0604020202020204" pitchFamily="34" charset="0"/>
              </a:rPr>
              <a:t>for the original cost of the asset.</a:t>
            </a:r>
          </a:p>
          <a:p>
            <a:pPr lvl="1">
              <a:lnSpc>
                <a:spcPct val="120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Record any </a:t>
            </a:r>
            <a:r>
              <a:rPr lang="en-US" altLang="en-US" sz="2200" b="0" dirty="0" smtClean="0">
                <a:latin typeface="Liberation Sans" panose="020B0604020202020204" pitchFamily="34" charset="0"/>
              </a:rPr>
              <a:t>difference </a:t>
            </a:r>
            <a:r>
              <a:rPr lang="en-US" altLang="en-US" sz="2200" b="0" dirty="0">
                <a:latin typeface="Liberation Sans" panose="020B0604020202020204" pitchFamily="34" charset="0"/>
              </a:rPr>
              <a:t>loss on disposal.</a:t>
            </a:r>
          </a:p>
        </p:txBody>
      </p:sp>
      <p:sp>
        <p:nvSpPr>
          <p:cNvPr id="7"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a:solidFill>
                  <a:srgbClr val="CC0000"/>
                </a:solidFill>
                <a:latin typeface="Liberation Sans" panose="020B0604020202020204" pitchFamily="34" charset="0"/>
              </a:rPr>
              <a:t>Plant Asset Disposals</a:t>
            </a:r>
          </a:p>
        </p:txBody>
      </p:sp>
      <p:sp>
        <p:nvSpPr>
          <p:cNvPr id="8" name="Line 10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ext Box 2"/>
          <p:cNvSpPr txBox="1">
            <a:spLocks noChangeArrowheads="1"/>
          </p:cNvSpPr>
          <p:nvPr/>
        </p:nvSpPr>
        <p:spPr bwMode="auto">
          <a:xfrm>
            <a:off x="609600" y="1273175"/>
            <a:ext cx="82296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buClrTx/>
              <a:buSzTx/>
              <a:buFontTx/>
              <a:buNone/>
            </a:pPr>
            <a:r>
              <a:rPr lang="en-US" altLang="en-US" sz="2200" dirty="0">
                <a:latin typeface="Liberation Sans" panose="020B0604020202020204" pitchFamily="34" charset="0"/>
              </a:rPr>
              <a:t>Illustration:</a:t>
            </a:r>
            <a:r>
              <a:rPr lang="en-US" altLang="en-US" sz="2200" dirty="0">
                <a:effectLst>
                  <a:outerShdw blurRad="38100" dist="38100" dir="2700000" algn="tl">
                    <a:srgbClr val="C0C0C0"/>
                  </a:outerShdw>
                </a:effectLst>
                <a:latin typeface="Liberation Sans" panose="020B0604020202020204" pitchFamily="34" charset="0"/>
              </a:rPr>
              <a:t> </a:t>
            </a:r>
            <a:r>
              <a:rPr lang="en-US" altLang="en-US" sz="2200" b="0" dirty="0" smtClean="0">
                <a:latin typeface="Liberation Sans" panose="020B0604020202020204" pitchFamily="34" charset="0"/>
              </a:rPr>
              <a:t>Hobart ASA retires </a:t>
            </a:r>
            <a:r>
              <a:rPr lang="en-US" altLang="en-US" sz="2200" b="0" dirty="0">
                <a:latin typeface="Liberation Sans" panose="020B0604020202020204" pitchFamily="34" charset="0"/>
              </a:rPr>
              <a:t>its computer printers, which cost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32,000. The accumulated depreciation on these printers is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32,000. Prepare the entry to record this retirement.</a:t>
            </a:r>
          </a:p>
        </p:txBody>
      </p:sp>
      <p:sp>
        <p:nvSpPr>
          <p:cNvPr id="872456" name="Text Box 8"/>
          <p:cNvSpPr txBox="1">
            <a:spLocks noChangeArrowheads="1"/>
          </p:cNvSpPr>
          <p:nvPr/>
        </p:nvSpPr>
        <p:spPr bwMode="auto">
          <a:xfrm>
            <a:off x="914400" y="2743200"/>
            <a:ext cx="7696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541963" algn="r"/>
              </a:tabLst>
              <a:defRPr sz="2400">
                <a:solidFill>
                  <a:schemeClr val="tx1"/>
                </a:solidFill>
                <a:latin typeface="Times New Roman" pitchFamily="18" charset="0"/>
              </a:defRPr>
            </a:lvl1pPr>
            <a:lvl2pPr marL="1028700" indent="-457200">
              <a:tabLst>
                <a:tab pos="5541963" algn="r"/>
              </a:tabLst>
              <a:defRPr sz="2400">
                <a:solidFill>
                  <a:schemeClr val="tx1"/>
                </a:solidFill>
                <a:latin typeface="Times New Roman" pitchFamily="18" charset="0"/>
              </a:defRPr>
            </a:lvl2pPr>
            <a:lvl3pPr marL="1600200" indent="-457200">
              <a:tabLst>
                <a:tab pos="5541963" algn="r"/>
              </a:tabLst>
              <a:defRPr sz="2400">
                <a:solidFill>
                  <a:schemeClr val="tx1"/>
                </a:solidFill>
                <a:latin typeface="Times New Roman" pitchFamily="18" charset="0"/>
              </a:defRPr>
            </a:lvl3pPr>
            <a:lvl4pPr marL="2171700" indent="-457200">
              <a:tabLst>
                <a:tab pos="5541963" algn="r"/>
              </a:tabLst>
              <a:defRPr sz="2400">
                <a:solidFill>
                  <a:schemeClr val="tx1"/>
                </a:solidFill>
                <a:latin typeface="Times New Roman" pitchFamily="18" charset="0"/>
              </a:defRPr>
            </a:lvl4pPr>
            <a:lvl5pPr marL="2743200" indent="-457200">
              <a:tabLst>
                <a:tab pos="554196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196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196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196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1963" algn="r"/>
              </a:tabLst>
              <a:defRPr sz="2400">
                <a:solidFill>
                  <a:schemeClr val="tx1"/>
                </a:solidFill>
                <a:latin typeface="Times New Roman" pitchFamily="18" charset="0"/>
              </a:defRPr>
            </a:lvl9pPr>
          </a:lstStyle>
          <a:p>
            <a:pPr>
              <a:spcBef>
                <a:spcPct val="50000"/>
              </a:spcBef>
              <a:buClrTx/>
              <a:buSzTx/>
              <a:buFontTx/>
              <a:buNone/>
              <a:tabLst>
                <a:tab pos="6169025" algn="r"/>
              </a:tabLst>
            </a:pPr>
            <a:r>
              <a:rPr lang="en-US" altLang="en-US" sz="2200" b="0" dirty="0" smtClean="0">
                <a:latin typeface="Liberation Sans" panose="020B0604020202020204" pitchFamily="34" charset="0"/>
                <a:cs typeface="Arial" charset="0"/>
              </a:rPr>
              <a:t>Accumulated </a:t>
            </a:r>
            <a:r>
              <a:rPr lang="en-US" altLang="en-US" sz="2200" b="0" dirty="0">
                <a:latin typeface="Liberation Sans" panose="020B0604020202020204" pitchFamily="34" charset="0"/>
                <a:cs typeface="Arial" charset="0"/>
              </a:rPr>
              <a:t>Depreciation</a:t>
            </a:r>
            <a:r>
              <a:rPr lang="en-US" sz="2200" b="0" dirty="0">
                <a:latin typeface="Liberation Sans" panose="020B0604020202020204" pitchFamily="34" charset="0"/>
                <a:cs typeface="Arial" charset="0"/>
              </a:rPr>
              <a:t>—Equipment</a:t>
            </a:r>
            <a:r>
              <a:rPr lang="en-US" altLang="en-US" sz="2200" b="0" dirty="0">
                <a:latin typeface="Liberation Sans" panose="020B0604020202020204" pitchFamily="34" charset="0"/>
                <a:cs typeface="Arial" charset="0"/>
              </a:rPr>
              <a:t>	32,000</a:t>
            </a:r>
          </a:p>
        </p:txBody>
      </p:sp>
      <p:sp>
        <p:nvSpPr>
          <p:cNvPr id="872458" name="Text Box 10"/>
          <p:cNvSpPr txBox="1">
            <a:spLocks noChangeArrowheads="1"/>
          </p:cNvSpPr>
          <p:nvPr/>
        </p:nvSpPr>
        <p:spPr bwMode="auto">
          <a:xfrm>
            <a:off x="914400" y="3230563"/>
            <a:ext cx="7696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0375">
              <a:tabLst>
                <a:tab pos="4862513" algn="r"/>
                <a:tab pos="6969125" algn="r"/>
              </a:tabLst>
              <a:defRPr sz="2400">
                <a:solidFill>
                  <a:schemeClr val="tx1"/>
                </a:solidFill>
                <a:latin typeface="Times New Roman" pitchFamily="18" charset="0"/>
              </a:defRPr>
            </a:lvl1pPr>
            <a:lvl2pPr marL="1146175" indent="-457200">
              <a:tabLst>
                <a:tab pos="4862513" algn="r"/>
                <a:tab pos="6969125" algn="r"/>
              </a:tabLst>
              <a:defRPr sz="2400">
                <a:solidFill>
                  <a:schemeClr val="tx1"/>
                </a:solidFill>
                <a:latin typeface="Times New Roman" pitchFamily="18" charset="0"/>
              </a:defRPr>
            </a:lvl2pPr>
            <a:lvl3pPr marL="1717675" indent="-457200">
              <a:tabLst>
                <a:tab pos="4862513" algn="r"/>
                <a:tab pos="6969125" algn="r"/>
              </a:tabLst>
              <a:defRPr sz="2400">
                <a:solidFill>
                  <a:schemeClr val="tx1"/>
                </a:solidFill>
                <a:latin typeface="Times New Roman" pitchFamily="18" charset="0"/>
              </a:defRPr>
            </a:lvl3pPr>
            <a:lvl4pPr marL="2289175" indent="-457200">
              <a:tabLst>
                <a:tab pos="4862513" algn="r"/>
                <a:tab pos="6969125" algn="r"/>
              </a:tabLst>
              <a:defRPr sz="2400">
                <a:solidFill>
                  <a:schemeClr val="tx1"/>
                </a:solidFill>
                <a:latin typeface="Times New Roman" pitchFamily="18" charset="0"/>
              </a:defRPr>
            </a:lvl4pPr>
            <a:lvl5pPr marL="2860675" indent="-457200">
              <a:tabLst>
                <a:tab pos="4862513" algn="r"/>
                <a:tab pos="6969125"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9pPr>
          </a:lstStyle>
          <a:p>
            <a:pPr>
              <a:spcBef>
                <a:spcPct val="50000"/>
              </a:spcBef>
              <a:buClrTx/>
              <a:buSzTx/>
              <a:buFontTx/>
              <a:buNone/>
              <a:tabLst>
                <a:tab pos="4862513" algn="r"/>
                <a:tab pos="7261225" algn="r"/>
              </a:tabLst>
            </a:pPr>
            <a:r>
              <a:rPr lang="en-US" altLang="en-US" sz="2200" b="0" dirty="0">
                <a:latin typeface="Liberation Sans" panose="020B0604020202020204" pitchFamily="34" charset="0"/>
                <a:cs typeface="Arial" charset="0"/>
              </a:rPr>
              <a:t>Equipment		32,000</a:t>
            </a:r>
          </a:p>
        </p:txBody>
      </p:sp>
      <p:sp>
        <p:nvSpPr>
          <p:cNvPr id="919568" name="Rectangle 16"/>
          <p:cNvSpPr>
            <a:spLocks noChangeArrowheads="1"/>
          </p:cNvSpPr>
          <p:nvPr/>
        </p:nvSpPr>
        <p:spPr bwMode="auto">
          <a:xfrm>
            <a:off x="609600" y="4886325"/>
            <a:ext cx="82296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buClrTx/>
              <a:buSzTx/>
              <a:buFontTx/>
              <a:buNone/>
            </a:pPr>
            <a:r>
              <a:rPr lang="en-US" altLang="en-US" sz="2100" dirty="0">
                <a:latin typeface="Liberation Sans" panose="020B0604020202020204" pitchFamily="34" charset="0"/>
              </a:rPr>
              <a:t>Question:</a:t>
            </a:r>
            <a:r>
              <a:rPr lang="en-US" altLang="en-US" sz="2100" b="0" dirty="0">
                <a:latin typeface="Liberation Sans" panose="020B0604020202020204" pitchFamily="34" charset="0"/>
              </a:rPr>
              <a:t> </a:t>
            </a:r>
            <a:r>
              <a:rPr lang="en-US" altLang="en-US" sz="2100" b="0" dirty="0" smtClean="0">
                <a:latin typeface="Liberation Sans" panose="020B0604020202020204" pitchFamily="34" charset="0"/>
              </a:rPr>
              <a:t>What </a:t>
            </a:r>
            <a:r>
              <a:rPr lang="en-US" altLang="en-US" sz="2100" b="0" dirty="0">
                <a:latin typeface="Liberation Sans" panose="020B0604020202020204" pitchFamily="34" charset="0"/>
              </a:rPr>
              <a:t>happens if a fully depreciated plant asset is still useful to the company?</a:t>
            </a:r>
          </a:p>
        </p:txBody>
      </p:sp>
      <p:sp>
        <p:nvSpPr>
          <p:cNvPr id="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RETIREMENT OF PLANT ASSETS</a:t>
            </a:r>
          </a:p>
        </p:txBody>
      </p:sp>
      <p:sp>
        <p:nvSpPr>
          <p:cNvPr id="10" name="Line 10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6"/>
                                        </p:tgtEl>
                                        <p:attrNameLst>
                                          <p:attrName>style.visibility</p:attrName>
                                        </p:attrNameLst>
                                      </p:cBhvr>
                                      <p:to>
                                        <p:strVal val="visible"/>
                                      </p:to>
                                    </p:set>
                                    <p:animEffect transition="in" filter="wipe(left)">
                                      <p:cBhvr>
                                        <p:cTn id="7" dur="500"/>
                                        <p:tgtEl>
                                          <p:spTgt spid="872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2458"/>
                                        </p:tgtEl>
                                        <p:attrNameLst>
                                          <p:attrName>style.visibility</p:attrName>
                                        </p:attrNameLst>
                                      </p:cBhvr>
                                      <p:to>
                                        <p:strVal val="visible"/>
                                      </p:to>
                                    </p:set>
                                    <p:animEffect transition="in" filter="wipe(left)">
                                      <p:cBhvr>
                                        <p:cTn id="12" dur="500"/>
                                        <p:tgtEl>
                                          <p:spTgt spid="87245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19568"/>
                                        </p:tgtEl>
                                        <p:attrNameLst>
                                          <p:attrName>style.visibility</p:attrName>
                                        </p:attrNameLst>
                                      </p:cBhvr>
                                      <p:to>
                                        <p:strVal val="visible"/>
                                      </p:to>
                                    </p:set>
                                    <p:animEffect transition="in" filter="fade">
                                      <p:cBhvr>
                                        <p:cTn id="16" dur="500"/>
                                        <p:tgtEl>
                                          <p:spTgt spid="919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6" grpId="0" autoUpdateAnimBg="0"/>
      <p:bldP spid="872458" grpId="0" autoUpdateAnimBg="0"/>
      <p:bldP spid="91956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Text Box 2"/>
          <p:cNvSpPr txBox="1">
            <a:spLocks noChangeArrowheads="1"/>
          </p:cNvSpPr>
          <p:nvPr/>
        </p:nvSpPr>
        <p:spPr bwMode="auto">
          <a:xfrm>
            <a:off x="609600" y="1295400"/>
            <a:ext cx="80010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buClrTx/>
              <a:buSzTx/>
              <a:buFontTx/>
              <a:buNone/>
            </a:pPr>
            <a:r>
              <a:rPr lang="en-US" altLang="en-US" sz="2200" dirty="0">
                <a:latin typeface="Liberation Sans" panose="020B0604020202020204" pitchFamily="34" charset="0"/>
              </a:rPr>
              <a:t>Illustration: </a:t>
            </a:r>
            <a:r>
              <a:rPr lang="en-US" altLang="en-US" sz="2200" b="0" dirty="0" smtClean="0">
                <a:latin typeface="Liberation Sans" panose="020B0604020202020204" pitchFamily="34" charset="0"/>
              </a:rPr>
              <a:t>Sunset A/S </a:t>
            </a:r>
            <a:r>
              <a:rPr lang="en-US" altLang="en-US" sz="2200" b="0" dirty="0">
                <a:latin typeface="Liberation Sans" panose="020B0604020202020204" pitchFamily="34" charset="0"/>
              </a:rPr>
              <a:t>discards delivery equipment that cost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18,000 and has accumulated depreciation of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14,000. The journal entry is?</a:t>
            </a:r>
          </a:p>
        </p:txBody>
      </p:sp>
      <p:sp>
        <p:nvSpPr>
          <p:cNvPr id="1141765" name="Text Box 5"/>
          <p:cNvSpPr txBox="1">
            <a:spLocks noChangeArrowheads="1"/>
          </p:cNvSpPr>
          <p:nvPr/>
        </p:nvSpPr>
        <p:spPr bwMode="auto">
          <a:xfrm>
            <a:off x="990600" y="2743200"/>
            <a:ext cx="7772400" cy="144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541963" algn="r"/>
              </a:tabLst>
              <a:defRPr sz="2400">
                <a:solidFill>
                  <a:schemeClr val="tx1"/>
                </a:solidFill>
                <a:latin typeface="Times New Roman" pitchFamily="18" charset="0"/>
              </a:defRPr>
            </a:lvl1pPr>
            <a:lvl2pPr marL="1028700" indent="-457200">
              <a:tabLst>
                <a:tab pos="5541963" algn="r"/>
              </a:tabLst>
              <a:defRPr sz="2400">
                <a:solidFill>
                  <a:schemeClr val="tx1"/>
                </a:solidFill>
                <a:latin typeface="Times New Roman" pitchFamily="18" charset="0"/>
              </a:defRPr>
            </a:lvl2pPr>
            <a:lvl3pPr marL="1600200" indent="-457200">
              <a:tabLst>
                <a:tab pos="5541963" algn="r"/>
              </a:tabLst>
              <a:defRPr sz="2400">
                <a:solidFill>
                  <a:schemeClr val="tx1"/>
                </a:solidFill>
                <a:latin typeface="Times New Roman" pitchFamily="18" charset="0"/>
              </a:defRPr>
            </a:lvl3pPr>
            <a:lvl4pPr marL="2171700" indent="-457200">
              <a:tabLst>
                <a:tab pos="5541963" algn="r"/>
              </a:tabLst>
              <a:defRPr sz="2400">
                <a:solidFill>
                  <a:schemeClr val="tx1"/>
                </a:solidFill>
                <a:latin typeface="Times New Roman" pitchFamily="18" charset="0"/>
              </a:defRPr>
            </a:lvl4pPr>
            <a:lvl5pPr marL="2743200" indent="-457200">
              <a:tabLst>
                <a:tab pos="554196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196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196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196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1963" algn="r"/>
              </a:tabLst>
              <a:defRPr sz="2400">
                <a:solidFill>
                  <a:schemeClr val="tx1"/>
                </a:solidFill>
                <a:latin typeface="Times New Roman" pitchFamily="18" charset="0"/>
              </a:defRPr>
            </a:lvl9pPr>
          </a:lstStyle>
          <a:p>
            <a:pPr marL="463550" indent="-463550">
              <a:spcBef>
                <a:spcPts val="1200"/>
              </a:spcBef>
              <a:buClrTx/>
              <a:buSzTx/>
              <a:buFontTx/>
              <a:buNone/>
              <a:tabLst>
                <a:tab pos="6169025" algn="r"/>
                <a:tab pos="7424738" algn="r"/>
              </a:tabLst>
            </a:pPr>
            <a:r>
              <a:rPr lang="en-US" sz="2200" b="0" dirty="0" smtClean="0">
                <a:latin typeface="Liberation Sans" panose="020B0604020202020204" pitchFamily="34" charset="0"/>
                <a:cs typeface="Arial" charset="0"/>
              </a:rPr>
              <a:t>Accumulated </a:t>
            </a:r>
            <a:r>
              <a:rPr lang="en-US" sz="2200" b="0" dirty="0">
                <a:latin typeface="Liberation Sans" panose="020B0604020202020204" pitchFamily="34" charset="0"/>
                <a:cs typeface="Arial" charset="0"/>
              </a:rPr>
              <a:t>Depreciation—Equipment </a:t>
            </a:r>
            <a:r>
              <a:rPr lang="en-US" sz="2200" b="0" dirty="0" smtClean="0">
                <a:latin typeface="Liberation Sans" panose="020B0604020202020204" pitchFamily="34" charset="0"/>
                <a:cs typeface="Arial" charset="0"/>
              </a:rPr>
              <a:t>	14,000</a:t>
            </a:r>
          </a:p>
          <a:p>
            <a:pPr marL="463550" indent="-463550">
              <a:spcBef>
                <a:spcPts val="1200"/>
              </a:spcBef>
              <a:buClrTx/>
              <a:buSzTx/>
              <a:buFontTx/>
              <a:buNone/>
              <a:tabLst>
                <a:tab pos="6169025" algn="r"/>
                <a:tab pos="7424738" algn="r"/>
              </a:tabLst>
            </a:pPr>
            <a:r>
              <a:rPr lang="en-US" sz="2200" b="0" dirty="0" smtClean="0">
                <a:latin typeface="Liberation Sans" panose="020B0604020202020204" pitchFamily="34" charset="0"/>
                <a:cs typeface="Arial" charset="0"/>
              </a:rPr>
              <a:t>Loss </a:t>
            </a:r>
            <a:r>
              <a:rPr lang="en-US" sz="2200" b="0" dirty="0">
                <a:latin typeface="Liberation Sans" panose="020B0604020202020204" pitchFamily="34" charset="0"/>
                <a:cs typeface="Arial" charset="0"/>
              </a:rPr>
              <a:t>on Disposal of Plant Assets </a:t>
            </a:r>
            <a:r>
              <a:rPr lang="en-US" sz="2200" b="0" dirty="0" smtClean="0">
                <a:latin typeface="Liberation Sans" panose="020B0604020202020204" pitchFamily="34" charset="0"/>
                <a:cs typeface="Arial" charset="0"/>
              </a:rPr>
              <a:t>	4,000</a:t>
            </a:r>
          </a:p>
          <a:p>
            <a:pPr marL="463550" indent="-463550">
              <a:spcBef>
                <a:spcPts val="1200"/>
              </a:spcBef>
              <a:buClrTx/>
              <a:buSzTx/>
              <a:buFontTx/>
              <a:buNone/>
              <a:tabLst>
                <a:tab pos="6169025" algn="r"/>
                <a:tab pos="7424738" algn="r"/>
              </a:tabLst>
            </a:pPr>
            <a:r>
              <a:rPr lang="en-US" sz="2200" b="0" dirty="0" smtClean="0">
                <a:latin typeface="Liberation Sans" panose="020B0604020202020204" pitchFamily="34" charset="0"/>
                <a:cs typeface="Arial" charset="0"/>
              </a:rPr>
              <a:t>	Equipment 		18,000</a:t>
            </a:r>
            <a:endParaRPr lang="en-US" altLang="en-US" sz="2200" b="0" dirty="0">
              <a:latin typeface="Liberation Sans" panose="020B0604020202020204" pitchFamily="34" charset="0"/>
              <a:cs typeface="Arial" charset="0"/>
            </a:endParaRPr>
          </a:p>
        </p:txBody>
      </p:sp>
      <p:sp>
        <p:nvSpPr>
          <p:cNvPr id="1141767" name="Rectangle 7"/>
          <p:cNvSpPr>
            <a:spLocks noChangeArrowheads="1"/>
          </p:cNvSpPr>
          <p:nvPr/>
        </p:nvSpPr>
        <p:spPr bwMode="auto">
          <a:xfrm>
            <a:off x="609600" y="4876800"/>
            <a:ext cx="82296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buClrTx/>
              <a:buSzTx/>
              <a:buFontTx/>
              <a:buNone/>
            </a:pPr>
            <a:r>
              <a:rPr lang="en-US" altLang="en-US" sz="2100" b="0" dirty="0">
                <a:latin typeface="Liberation Sans" panose="020B0604020202020204" pitchFamily="34" charset="0"/>
              </a:rPr>
              <a:t>Companies report a loss on disposal in the </a:t>
            </a:r>
            <a:r>
              <a:rPr lang="en-US" altLang="en-US" sz="2100" dirty="0">
                <a:latin typeface="Liberation Sans" panose="020B0604020202020204" pitchFamily="34" charset="0"/>
              </a:rPr>
              <a:t>“Other income and expense”</a:t>
            </a:r>
            <a:r>
              <a:rPr lang="en-US" altLang="en-US" sz="2100" b="0" dirty="0">
                <a:latin typeface="Liberation Sans" panose="020B0604020202020204" pitchFamily="34" charset="0"/>
              </a:rPr>
              <a:t> section of the income statement.</a:t>
            </a:r>
          </a:p>
        </p:txBody>
      </p:sp>
      <p:sp>
        <p:nvSpPr>
          <p:cNvPr id="11" name="Line 10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3"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RETIREMENT OF PLANT ASSETS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1765">
                                            <p:txEl>
                                              <p:pRg st="0" end="0"/>
                                            </p:txEl>
                                          </p:spTgt>
                                        </p:tgtEl>
                                        <p:attrNameLst>
                                          <p:attrName>style.visibility</p:attrName>
                                        </p:attrNameLst>
                                      </p:cBhvr>
                                      <p:to>
                                        <p:strVal val="visible"/>
                                      </p:to>
                                    </p:set>
                                    <p:animEffect transition="in" filter="wipe(left)">
                                      <p:cBhvr>
                                        <p:cTn id="7" dur="500"/>
                                        <p:tgtEl>
                                          <p:spTgt spid="11417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1765">
                                            <p:txEl>
                                              <p:pRg st="1" end="1"/>
                                            </p:txEl>
                                          </p:spTgt>
                                        </p:tgtEl>
                                        <p:attrNameLst>
                                          <p:attrName>style.visibility</p:attrName>
                                        </p:attrNameLst>
                                      </p:cBhvr>
                                      <p:to>
                                        <p:strVal val="visible"/>
                                      </p:to>
                                    </p:set>
                                    <p:animEffect transition="in" filter="wipe(left)">
                                      <p:cBhvr>
                                        <p:cTn id="12" dur="500"/>
                                        <p:tgtEl>
                                          <p:spTgt spid="11417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1765">
                                            <p:txEl>
                                              <p:pRg st="2" end="2"/>
                                            </p:txEl>
                                          </p:spTgt>
                                        </p:tgtEl>
                                        <p:attrNameLst>
                                          <p:attrName>style.visibility</p:attrName>
                                        </p:attrNameLst>
                                      </p:cBhvr>
                                      <p:to>
                                        <p:strVal val="visible"/>
                                      </p:to>
                                    </p:set>
                                    <p:animEffect transition="in" filter="wipe(left)">
                                      <p:cBhvr>
                                        <p:cTn id="17" dur="500"/>
                                        <p:tgtEl>
                                          <p:spTgt spid="1141765">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41767"/>
                                        </p:tgtEl>
                                        <p:attrNameLst>
                                          <p:attrName>style.visibility</p:attrName>
                                        </p:attrNameLst>
                                      </p:cBhvr>
                                      <p:to>
                                        <p:strVal val="visible"/>
                                      </p:to>
                                    </p:set>
                                    <p:animEffect transition="in" filter="fade">
                                      <p:cBhvr>
                                        <p:cTn id="21" dur="500"/>
                                        <p:tgtEl>
                                          <p:spTgt spid="1141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5" grpId="0" build="p" bldLvl="3" autoUpdateAnimBg="0"/>
      <p:bldP spid="114176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ext Box 2"/>
          <p:cNvSpPr txBox="1">
            <a:spLocks noChangeArrowheads="1"/>
          </p:cNvSpPr>
          <p:nvPr/>
        </p:nvSpPr>
        <p:spPr bwMode="auto">
          <a:xfrm>
            <a:off x="609600" y="1890713"/>
            <a:ext cx="8001000" cy="2902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238125">
              <a:defRPr sz="2400">
                <a:solidFill>
                  <a:schemeClr val="tx1"/>
                </a:solidFill>
                <a:latin typeface="Times New Roman" pitchFamily="18" charset="0"/>
              </a:defRPr>
            </a:lvl2pPr>
            <a:lvl3pPr marL="800100" indent="-447675">
              <a:defRPr sz="2400">
                <a:solidFill>
                  <a:schemeClr val="tx1"/>
                </a:solidFill>
                <a:latin typeface="Times New Roman" pitchFamily="18" charset="0"/>
              </a:defRPr>
            </a:lvl3pPr>
            <a:lvl4pPr marL="2351088" indent="-457200">
              <a:defRPr sz="2400">
                <a:solidFill>
                  <a:schemeClr val="tx1"/>
                </a:solidFill>
                <a:latin typeface="Times New Roman" pitchFamily="18" charset="0"/>
              </a:defRPr>
            </a:lvl4pPr>
            <a:lvl5pPr marL="2922588" indent="-457200">
              <a:defRPr sz="2400">
                <a:solidFill>
                  <a:schemeClr val="tx1"/>
                </a:solidFill>
                <a:latin typeface="Times New Roman" pitchFamily="18" charset="0"/>
              </a:defRPr>
            </a:lvl5pPr>
            <a:lvl6pPr marL="3379788" indent="-457200" eaLnBrk="0" fontAlgn="base" hangingPunct="0">
              <a:spcBef>
                <a:spcPct val="0"/>
              </a:spcBef>
              <a:spcAft>
                <a:spcPct val="0"/>
              </a:spcAft>
              <a:defRPr sz="2400">
                <a:solidFill>
                  <a:schemeClr val="tx1"/>
                </a:solidFill>
                <a:latin typeface="Times New Roman" pitchFamily="18" charset="0"/>
              </a:defRPr>
            </a:lvl6pPr>
            <a:lvl7pPr marL="3836988" indent="-457200" eaLnBrk="0" fontAlgn="base" hangingPunct="0">
              <a:spcBef>
                <a:spcPct val="0"/>
              </a:spcBef>
              <a:spcAft>
                <a:spcPct val="0"/>
              </a:spcAft>
              <a:defRPr sz="2400">
                <a:solidFill>
                  <a:schemeClr val="tx1"/>
                </a:solidFill>
                <a:latin typeface="Times New Roman" pitchFamily="18" charset="0"/>
              </a:defRPr>
            </a:lvl7pPr>
            <a:lvl8pPr marL="4294188" indent="-457200" eaLnBrk="0" fontAlgn="base" hangingPunct="0">
              <a:spcBef>
                <a:spcPct val="0"/>
              </a:spcBef>
              <a:spcAft>
                <a:spcPct val="0"/>
              </a:spcAft>
              <a:defRPr sz="2400">
                <a:solidFill>
                  <a:schemeClr val="tx1"/>
                </a:solidFill>
                <a:latin typeface="Times New Roman" pitchFamily="18" charset="0"/>
              </a:defRPr>
            </a:lvl8pPr>
            <a:lvl9pPr marL="475138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40000"/>
              </a:spcBef>
              <a:buClrTx/>
              <a:buSzPct val="80000"/>
              <a:buFontTx/>
              <a:buNone/>
            </a:pPr>
            <a:r>
              <a:rPr lang="en-US" altLang="en-US" sz="2300" b="0" dirty="0">
                <a:latin typeface="Liberation Sans" panose="020B0604020202020204" pitchFamily="34" charset="0"/>
              </a:rPr>
              <a:t>Compare the </a:t>
            </a:r>
            <a:r>
              <a:rPr lang="en-US" altLang="en-US" sz="2300" dirty="0">
                <a:latin typeface="Liberation Sans" panose="020B0604020202020204" pitchFamily="34" charset="0"/>
              </a:rPr>
              <a:t>book value</a:t>
            </a:r>
            <a:r>
              <a:rPr lang="en-US" altLang="en-US" sz="2300" b="0" dirty="0">
                <a:latin typeface="Liberation Sans" panose="020B0604020202020204" pitchFamily="34" charset="0"/>
              </a:rPr>
              <a:t> of the asset with the </a:t>
            </a:r>
            <a:r>
              <a:rPr lang="en-US" altLang="en-US" sz="2300" dirty="0">
                <a:latin typeface="Liberation Sans" panose="020B0604020202020204" pitchFamily="34" charset="0"/>
              </a:rPr>
              <a:t>proceeds</a:t>
            </a:r>
            <a:r>
              <a:rPr lang="en-US" altLang="en-US" sz="2300" b="0" dirty="0">
                <a:latin typeface="Liberation Sans" panose="020B0604020202020204" pitchFamily="34" charset="0"/>
              </a:rPr>
              <a:t> received from the sale. </a:t>
            </a:r>
          </a:p>
          <a:p>
            <a:pPr lvl="2">
              <a:lnSpc>
                <a:spcPct val="125000"/>
              </a:lnSpc>
              <a:spcBef>
                <a:spcPct val="40000"/>
              </a:spcBef>
              <a:buClr>
                <a:srgbClr val="CC0000"/>
              </a:buClr>
              <a:buSzPct val="80000"/>
              <a:buFont typeface="Wingdings" pitchFamily="2" charset="2"/>
              <a:buChar char="u"/>
            </a:pPr>
            <a:r>
              <a:rPr lang="en-US" altLang="en-US" sz="2200" b="0" dirty="0">
                <a:latin typeface="Liberation Sans" panose="020B0604020202020204" pitchFamily="34" charset="0"/>
              </a:rPr>
              <a:t>If proceeds </a:t>
            </a:r>
            <a:r>
              <a:rPr lang="en-US" altLang="en-US" sz="2200" dirty="0">
                <a:latin typeface="Liberation Sans" panose="020B0604020202020204" pitchFamily="34" charset="0"/>
              </a:rPr>
              <a:t>exceed </a:t>
            </a:r>
            <a:r>
              <a:rPr lang="en-US" altLang="en-US" sz="2200" b="0" dirty="0">
                <a:latin typeface="Liberation Sans" panose="020B0604020202020204" pitchFamily="34" charset="0"/>
              </a:rPr>
              <a:t>the book value, a </a:t>
            </a:r>
            <a:r>
              <a:rPr lang="en-US" altLang="en-US" sz="2200" dirty="0">
                <a:latin typeface="Liberation Sans" panose="020B0604020202020204" pitchFamily="34" charset="0"/>
              </a:rPr>
              <a:t>gain</a:t>
            </a:r>
            <a:r>
              <a:rPr lang="en-US" altLang="en-US" sz="2200" b="0" dirty="0">
                <a:latin typeface="Liberation Sans" panose="020B0604020202020204" pitchFamily="34" charset="0"/>
              </a:rPr>
              <a:t> on disposal occurs. </a:t>
            </a:r>
          </a:p>
          <a:p>
            <a:pPr lvl="2">
              <a:lnSpc>
                <a:spcPct val="125000"/>
              </a:lnSpc>
              <a:spcBef>
                <a:spcPct val="40000"/>
              </a:spcBef>
              <a:buClr>
                <a:srgbClr val="CC0000"/>
              </a:buClr>
              <a:buSzPct val="80000"/>
              <a:buFont typeface="Wingdings" pitchFamily="2" charset="2"/>
              <a:buChar char="u"/>
            </a:pPr>
            <a:r>
              <a:rPr lang="en-US" altLang="en-US" sz="2200" b="0" dirty="0">
                <a:latin typeface="Liberation Sans" panose="020B0604020202020204" pitchFamily="34" charset="0"/>
              </a:rPr>
              <a:t>If proceeds </a:t>
            </a:r>
            <a:r>
              <a:rPr lang="en-US" altLang="en-US" sz="2200" dirty="0">
                <a:latin typeface="Liberation Sans" panose="020B0604020202020204" pitchFamily="34" charset="0"/>
              </a:rPr>
              <a:t>are less than </a:t>
            </a:r>
            <a:r>
              <a:rPr lang="en-US" altLang="en-US" sz="2200" b="0" dirty="0">
                <a:latin typeface="Liberation Sans" panose="020B0604020202020204" pitchFamily="34" charset="0"/>
              </a:rPr>
              <a:t>the book value, a </a:t>
            </a:r>
            <a:r>
              <a:rPr lang="en-US" altLang="en-US" sz="2200" dirty="0">
                <a:latin typeface="Liberation Sans" panose="020B0604020202020204" pitchFamily="34" charset="0"/>
              </a:rPr>
              <a:t>loss</a:t>
            </a:r>
            <a:r>
              <a:rPr lang="en-US" altLang="en-US" sz="2200" b="0" dirty="0">
                <a:latin typeface="Liberation Sans" panose="020B0604020202020204" pitchFamily="34" charset="0"/>
              </a:rPr>
              <a:t> on disposal occurs.</a:t>
            </a:r>
          </a:p>
        </p:txBody>
      </p:sp>
      <p:sp>
        <p:nvSpPr>
          <p:cNvPr id="909326" name="Text Box 14"/>
          <p:cNvSpPr txBox="1">
            <a:spLocks noChangeArrowheads="1"/>
          </p:cNvSpPr>
          <p:nvPr/>
        </p:nvSpPr>
        <p:spPr bwMode="auto">
          <a:xfrm>
            <a:off x="609600" y="1295400"/>
            <a:ext cx="5105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SALE OF PLANT ASSETS</a:t>
            </a:r>
            <a:endParaRPr lang="en-US" altLang="en-US" sz="2800" dirty="0">
              <a:solidFill>
                <a:srgbClr val="006600"/>
              </a:solidFill>
              <a:latin typeface="Liberation Sans" panose="020B0604020202020204" pitchFamily="34" charset="0"/>
            </a:endParaRPr>
          </a:p>
        </p:txBody>
      </p:sp>
      <p:sp>
        <p:nvSpPr>
          <p:cNvPr id="7"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a:solidFill>
                  <a:srgbClr val="CC0000"/>
                </a:solidFill>
                <a:latin typeface="Liberation Sans" panose="020B0604020202020204" pitchFamily="34" charset="0"/>
              </a:rPr>
              <a:t>Plant Asset Disposals</a:t>
            </a:r>
          </a:p>
        </p:txBody>
      </p:sp>
      <p:sp>
        <p:nvSpPr>
          <p:cNvPr id="8" name="Line 10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ext Box 2"/>
          <p:cNvSpPr txBox="1">
            <a:spLocks noChangeArrowheads="1"/>
          </p:cNvSpPr>
          <p:nvPr/>
        </p:nvSpPr>
        <p:spPr bwMode="auto">
          <a:xfrm>
            <a:off x="609600" y="1841500"/>
            <a:ext cx="800100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buClrTx/>
              <a:buSzTx/>
              <a:buFontTx/>
              <a:buNone/>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On </a:t>
            </a:r>
            <a:r>
              <a:rPr lang="en-US" altLang="en-US" sz="2200" b="0" dirty="0">
                <a:latin typeface="Liberation Sans" panose="020B0604020202020204" pitchFamily="34" charset="0"/>
              </a:rPr>
              <a:t>July 1, </a:t>
            </a:r>
            <a:r>
              <a:rPr lang="en-US" altLang="en-US" sz="2200" b="0" dirty="0" smtClean="0">
                <a:latin typeface="Liberation Sans" panose="020B0604020202020204" pitchFamily="34" charset="0"/>
              </a:rPr>
              <a:t>2017, </a:t>
            </a:r>
            <a:r>
              <a:rPr lang="en-US" altLang="en-US" sz="2200" b="0" dirty="0">
                <a:latin typeface="Liberation Sans" panose="020B0604020202020204" pitchFamily="34" charset="0"/>
              </a:rPr>
              <a:t>Wright Company sells office furniture for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16,000 cash. The office furniture originally cost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60,000.  As of January 1, </a:t>
            </a:r>
            <a:r>
              <a:rPr lang="en-US" altLang="en-US" sz="2200" b="0" dirty="0" smtClean="0">
                <a:latin typeface="Liberation Sans" panose="020B0604020202020204" pitchFamily="34" charset="0"/>
              </a:rPr>
              <a:t>2017, </a:t>
            </a:r>
            <a:r>
              <a:rPr lang="en-US" altLang="en-US" sz="2200" b="0" dirty="0">
                <a:latin typeface="Liberation Sans" panose="020B0604020202020204" pitchFamily="34" charset="0"/>
              </a:rPr>
              <a:t>it had accumulated depreciation of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41,000. Depreciation for the first six months of </a:t>
            </a:r>
            <a:r>
              <a:rPr lang="en-US" altLang="en-US" sz="2200" b="0" dirty="0" smtClean="0">
                <a:latin typeface="Liberation Sans" panose="020B0604020202020204" pitchFamily="34" charset="0"/>
              </a:rPr>
              <a:t>2017 is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8,000.  Prepare the journal entry to record depreciation expense up to the date of </a:t>
            </a:r>
            <a:r>
              <a:rPr lang="en-US" altLang="en-US" sz="2200" b="0" dirty="0" smtClean="0">
                <a:latin typeface="Liberation Sans" panose="020B0604020202020204" pitchFamily="34" charset="0"/>
              </a:rPr>
              <a:t>sale (July 1).</a:t>
            </a:r>
            <a:endParaRPr lang="en-US" altLang="en-US" sz="2200" b="0" dirty="0">
              <a:latin typeface="Liberation Sans" panose="020B0604020202020204" pitchFamily="34" charset="0"/>
            </a:endParaRPr>
          </a:p>
        </p:txBody>
      </p:sp>
      <p:sp>
        <p:nvSpPr>
          <p:cNvPr id="986120" name="Text Box 8"/>
          <p:cNvSpPr txBox="1">
            <a:spLocks noChangeArrowheads="1"/>
          </p:cNvSpPr>
          <p:nvPr/>
        </p:nvSpPr>
        <p:spPr bwMode="auto">
          <a:xfrm>
            <a:off x="609600" y="1309688"/>
            <a:ext cx="51054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600" dirty="0" smtClean="0">
                <a:latin typeface="Liberation Sans" panose="020B0604020202020204" pitchFamily="34" charset="0"/>
              </a:rPr>
              <a:t>GAIN ON SALE</a:t>
            </a:r>
            <a:endParaRPr lang="en-US" altLang="en-US" sz="2600" dirty="0">
              <a:latin typeface="Liberation Sans" panose="020B0604020202020204" pitchFamily="34" charset="0"/>
            </a:endParaRPr>
          </a:p>
        </p:txBody>
      </p:sp>
      <p:sp>
        <p:nvSpPr>
          <p:cNvPr id="10"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SALE OF PLANT ASSETS</a:t>
            </a:r>
          </a:p>
        </p:txBody>
      </p:sp>
      <p:sp>
        <p:nvSpPr>
          <p:cNvPr id="11" name="Line 10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3" name="Text Box 5"/>
          <p:cNvSpPr txBox="1">
            <a:spLocks noChangeArrowheads="1"/>
          </p:cNvSpPr>
          <p:nvPr/>
        </p:nvSpPr>
        <p:spPr bwMode="auto">
          <a:xfrm>
            <a:off x="914400" y="4572000"/>
            <a:ext cx="7772400" cy="9233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541963" algn="r"/>
              </a:tabLst>
              <a:defRPr sz="2400">
                <a:solidFill>
                  <a:schemeClr val="tx1"/>
                </a:solidFill>
                <a:latin typeface="Times New Roman" pitchFamily="18" charset="0"/>
              </a:defRPr>
            </a:lvl1pPr>
            <a:lvl2pPr marL="1028700" indent="-457200">
              <a:tabLst>
                <a:tab pos="5541963" algn="r"/>
              </a:tabLst>
              <a:defRPr sz="2400">
                <a:solidFill>
                  <a:schemeClr val="tx1"/>
                </a:solidFill>
                <a:latin typeface="Times New Roman" pitchFamily="18" charset="0"/>
              </a:defRPr>
            </a:lvl2pPr>
            <a:lvl3pPr marL="1600200" indent="-457200">
              <a:tabLst>
                <a:tab pos="5541963" algn="r"/>
              </a:tabLst>
              <a:defRPr sz="2400">
                <a:solidFill>
                  <a:schemeClr val="tx1"/>
                </a:solidFill>
                <a:latin typeface="Times New Roman" pitchFamily="18" charset="0"/>
              </a:defRPr>
            </a:lvl3pPr>
            <a:lvl4pPr marL="2171700" indent="-457200">
              <a:tabLst>
                <a:tab pos="5541963" algn="r"/>
              </a:tabLst>
              <a:defRPr sz="2400">
                <a:solidFill>
                  <a:schemeClr val="tx1"/>
                </a:solidFill>
                <a:latin typeface="Times New Roman" pitchFamily="18" charset="0"/>
              </a:defRPr>
            </a:lvl4pPr>
            <a:lvl5pPr marL="2743200" indent="-457200">
              <a:tabLst>
                <a:tab pos="554196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196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196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196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1963" algn="r"/>
              </a:tabLst>
              <a:defRPr sz="2400">
                <a:solidFill>
                  <a:schemeClr val="tx1"/>
                </a:solidFill>
                <a:latin typeface="Times New Roman" pitchFamily="18" charset="0"/>
              </a:defRPr>
            </a:lvl9pPr>
          </a:lstStyle>
          <a:p>
            <a:pPr marL="463550" indent="-463550">
              <a:spcBef>
                <a:spcPts val="1200"/>
              </a:spcBef>
              <a:buClrTx/>
              <a:buSzTx/>
              <a:buFontTx/>
              <a:buNone/>
              <a:tabLst>
                <a:tab pos="6169025" algn="r"/>
                <a:tab pos="7424738" algn="r"/>
              </a:tabLst>
            </a:pPr>
            <a:r>
              <a:rPr lang="en-US" sz="2200" b="0" dirty="0" smtClean="0">
                <a:latin typeface="Liberation Sans" panose="020B0604020202020204" pitchFamily="34" charset="0"/>
                <a:cs typeface="Arial" charset="0"/>
              </a:rPr>
              <a:t>Depreciation </a:t>
            </a:r>
            <a:r>
              <a:rPr lang="en-US" sz="2200" b="0" dirty="0">
                <a:latin typeface="Liberation Sans" panose="020B0604020202020204" pitchFamily="34" charset="0"/>
                <a:cs typeface="Arial" charset="0"/>
              </a:rPr>
              <a:t>Expense </a:t>
            </a:r>
            <a:r>
              <a:rPr lang="en-US" sz="2200" b="0" dirty="0" smtClean="0">
                <a:latin typeface="Liberation Sans" panose="020B0604020202020204" pitchFamily="34" charset="0"/>
                <a:cs typeface="Arial" charset="0"/>
              </a:rPr>
              <a:t>	8,000</a:t>
            </a:r>
          </a:p>
          <a:p>
            <a:pPr marL="463550" indent="-463550">
              <a:spcBef>
                <a:spcPts val="1200"/>
              </a:spcBef>
              <a:buClrTx/>
              <a:buSzTx/>
              <a:buFontTx/>
              <a:buNone/>
              <a:tabLst>
                <a:tab pos="6169025" algn="r"/>
                <a:tab pos="7424738" algn="r"/>
              </a:tabLst>
            </a:pPr>
            <a:r>
              <a:rPr lang="en-US" sz="2200" b="0" dirty="0" smtClean="0">
                <a:latin typeface="Liberation Sans" panose="020B0604020202020204" pitchFamily="34" charset="0"/>
                <a:cs typeface="Arial" charset="0"/>
              </a:rPr>
              <a:t>	Accumulated </a:t>
            </a:r>
            <a:r>
              <a:rPr lang="en-US" sz="2200" b="0" dirty="0">
                <a:latin typeface="Liberation Sans" panose="020B0604020202020204" pitchFamily="34" charset="0"/>
                <a:cs typeface="Arial" charset="0"/>
              </a:rPr>
              <a:t>Depreciation—Equipment </a:t>
            </a:r>
            <a:r>
              <a:rPr lang="en-US" sz="2200" b="0" dirty="0" smtClean="0">
                <a:latin typeface="Liberation Sans" panose="020B0604020202020204" pitchFamily="34" charset="0"/>
                <a:cs typeface="Arial" charset="0"/>
              </a:rPr>
              <a:t>		8,000</a:t>
            </a:r>
            <a:endParaRPr lang="en-US" altLang="en-US" sz="2200" b="0" dirty="0">
              <a:latin typeface="Liberation Sans" panose="020B0604020202020204" pitchFamily="34"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ext Box 2"/>
          <p:cNvSpPr txBox="1">
            <a:spLocks noChangeArrowheads="1"/>
          </p:cNvSpPr>
          <p:nvPr/>
        </p:nvSpPr>
        <p:spPr bwMode="auto">
          <a:xfrm>
            <a:off x="609600" y="3404530"/>
            <a:ext cx="8229600" cy="48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Wright records the </a:t>
            </a:r>
            <a:r>
              <a:rPr lang="en-US" altLang="en-US" sz="2200" b="0" dirty="0" smtClean="0">
                <a:latin typeface="Liberation Sans" panose="020B0604020202020204" pitchFamily="34" charset="0"/>
              </a:rPr>
              <a:t>sale on July 1 </a:t>
            </a:r>
            <a:r>
              <a:rPr lang="en-US" altLang="en-US" sz="2200" b="0" dirty="0">
                <a:latin typeface="Liberation Sans" panose="020B0604020202020204" pitchFamily="34" charset="0"/>
              </a:rPr>
              <a:t>as follows.</a:t>
            </a:r>
          </a:p>
        </p:txBody>
      </p:sp>
      <p:sp>
        <p:nvSpPr>
          <p:cNvPr id="987144" name="Rectangle 8"/>
          <p:cNvSpPr>
            <a:spLocks noChangeArrowheads="1"/>
          </p:cNvSpPr>
          <p:nvPr/>
        </p:nvSpPr>
        <p:spPr bwMode="auto">
          <a:xfrm>
            <a:off x="381000" y="1295400"/>
            <a:ext cx="1905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en-US" altLang="en-US" sz="1400" dirty="0">
                <a:latin typeface="Liberation Sans" panose="020B0604020202020204" pitchFamily="34" charset="0"/>
              </a:rPr>
              <a:t>Illustration 9-20</a:t>
            </a:r>
          </a:p>
          <a:p>
            <a:pPr>
              <a:buClrTx/>
              <a:buSzTx/>
              <a:buFontTx/>
              <a:buNone/>
            </a:pPr>
            <a:r>
              <a:rPr lang="en-US" altLang="en-US" sz="1400" b="0" dirty="0">
                <a:latin typeface="Liberation Sans" panose="020B0604020202020204" pitchFamily="34" charset="0"/>
              </a:rPr>
              <a:t>Computation of gain on disposal</a:t>
            </a:r>
          </a:p>
        </p:txBody>
      </p:sp>
      <p:pic>
        <p:nvPicPr>
          <p:cNvPr id="98715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71600"/>
            <a:ext cx="6477000" cy="1684338"/>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10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6"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SALE OF PLANT ASSETS</a:t>
            </a:r>
          </a:p>
        </p:txBody>
      </p:sp>
      <p:sp>
        <p:nvSpPr>
          <p:cNvPr id="17" name="Text Box 5"/>
          <p:cNvSpPr txBox="1">
            <a:spLocks noChangeArrowheads="1"/>
          </p:cNvSpPr>
          <p:nvPr/>
        </p:nvSpPr>
        <p:spPr bwMode="auto">
          <a:xfrm>
            <a:off x="914400" y="4038600"/>
            <a:ext cx="7772400" cy="190821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541963" algn="r"/>
              </a:tabLst>
              <a:defRPr sz="2400">
                <a:solidFill>
                  <a:schemeClr val="tx1"/>
                </a:solidFill>
                <a:latin typeface="Times New Roman" pitchFamily="18" charset="0"/>
              </a:defRPr>
            </a:lvl1pPr>
            <a:lvl2pPr marL="1028700" indent="-457200">
              <a:tabLst>
                <a:tab pos="5541963" algn="r"/>
              </a:tabLst>
              <a:defRPr sz="2400">
                <a:solidFill>
                  <a:schemeClr val="tx1"/>
                </a:solidFill>
                <a:latin typeface="Times New Roman" pitchFamily="18" charset="0"/>
              </a:defRPr>
            </a:lvl2pPr>
            <a:lvl3pPr marL="1600200" indent="-457200">
              <a:tabLst>
                <a:tab pos="5541963" algn="r"/>
              </a:tabLst>
              <a:defRPr sz="2400">
                <a:solidFill>
                  <a:schemeClr val="tx1"/>
                </a:solidFill>
                <a:latin typeface="Times New Roman" pitchFamily="18" charset="0"/>
              </a:defRPr>
            </a:lvl3pPr>
            <a:lvl4pPr marL="2171700" indent="-457200">
              <a:tabLst>
                <a:tab pos="5541963" algn="r"/>
              </a:tabLst>
              <a:defRPr sz="2400">
                <a:solidFill>
                  <a:schemeClr val="tx1"/>
                </a:solidFill>
                <a:latin typeface="Times New Roman" pitchFamily="18" charset="0"/>
              </a:defRPr>
            </a:lvl4pPr>
            <a:lvl5pPr marL="2743200" indent="-457200">
              <a:tabLst>
                <a:tab pos="554196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196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196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196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1963" algn="r"/>
              </a:tabLst>
              <a:defRPr sz="2400">
                <a:solidFill>
                  <a:schemeClr val="tx1"/>
                </a:solidFill>
                <a:latin typeface="Times New Roman" pitchFamily="18" charset="0"/>
              </a:defRPr>
            </a:lvl9pPr>
          </a:lstStyle>
          <a:p>
            <a:pPr marL="463550" indent="-463550">
              <a:spcBef>
                <a:spcPts val="1200"/>
              </a:spcBef>
              <a:buClrTx/>
              <a:buSzTx/>
              <a:buFontTx/>
              <a:buNone/>
              <a:tabLst>
                <a:tab pos="6169025" algn="r"/>
                <a:tab pos="7424738" algn="r"/>
              </a:tabLst>
            </a:pPr>
            <a:r>
              <a:rPr lang="en-US" sz="2200" b="0" dirty="0" smtClean="0">
                <a:latin typeface="Liberation Sans" panose="020B0604020202020204" pitchFamily="34" charset="0"/>
                <a:cs typeface="Arial" charset="0"/>
              </a:rPr>
              <a:t>Cash 	16,000</a:t>
            </a:r>
          </a:p>
          <a:p>
            <a:pPr marL="463550" indent="-463550">
              <a:spcBef>
                <a:spcPts val="1200"/>
              </a:spcBef>
              <a:buClrTx/>
              <a:buSzTx/>
              <a:buFontTx/>
              <a:buNone/>
              <a:tabLst>
                <a:tab pos="6169025" algn="r"/>
                <a:tab pos="7424738" algn="r"/>
              </a:tabLst>
            </a:pPr>
            <a:r>
              <a:rPr lang="en-US" sz="2200" b="0" dirty="0" smtClean="0">
                <a:latin typeface="Liberation Sans" panose="020B0604020202020204" pitchFamily="34" charset="0"/>
                <a:cs typeface="Arial" charset="0"/>
              </a:rPr>
              <a:t>Accumulated </a:t>
            </a:r>
            <a:r>
              <a:rPr lang="en-US" sz="2200" b="0" dirty="0">
                <a:latin typeface="Liberation Sans" panose="020B0604020202020204" pitchFamily="34" charset="0"/>
                <a:cs typeface="Arial" charset="0"/>
              </a:rPr>
              <a:t>Depreciation—Equipment </a:t>
            </a:r>
            <a:r>
              <a:rPr lang="en-US" sz="2200" b="0" dirty="0" smtClean="0">
                <a:latin typeface="Liberation Sans" panose="020B0604020202020204" pitchFamily="34" charset="0"/>
                <a:cs typeface="Arial" charset="0"/>
              </a:rPr>
              <a:t>	49,000</a:t>
            </a:r>
          </a:p>
          <a:p>
            <a:pPr marL="463550" indent="-463550">
              <a:spcBef>
                <a:spcPts val="1200"/>
              </a:spcBef>
              <a:buClrTx/>
              <a:buSzTx/>
              <a:buFontTx/>
              <a:buNone/>
              <a:tabLst>
                <a:tab pos="6169025" algn="r"/>
                <a:tab pos="7424738" algn="r"/>
              </a:tabLst>
            </a:pPr>
            <a:r>
              <a:rPr lang="en-US" sz="2200" b="0" dirty="0" smtClean="0">
                <a:latin typeface="Liberation Sans" panose="020B0604020202020204" pitchFamily="34" charset="0"/>
                <a:cs typeface="Arial" charset="0"/>
              </a:rPr>
              <a:t>	Equipment 		60,000</a:t>
            </a:r>
          </a:p>
          <a:p>
            <a:pPr marL="463550" indent="-463550">
              <a:spcBef>
                <a:spcPts val="1200"/>
              </a:spcBef>
              <a:buClrTx/>
              <a:buSzTx/>
              <a:buFontTx/>
              <a:buNone/>
              <a:tabLst>
                <a:tab pos="6169025" algn="r"/>
                <a:tab pos="7424738" algn="r"/>
              </a:tabLst>
            </a:pPr>
            <a:r>
              <a:rPr lang="en-US" sz="2200" b="0" dirty="0" smtClean="0">
                <a:latin typeface="Liberation Sans" panose="020B0604020202020204" pitchFamily="34" charset="0"/>
                <a:cs typeface="Arial" charset="0"/>
              </a:rPr>
              <a:t>	Gain </a:t>
            </a:r>
            <a:r>
              <a:rPr lang="en-US" sz="2200" b="0" dirty="0">
                <a:latin typeface="Liberation Sans" panose="020B0604020202020204" pitchFamily="34" charset="0"/>
                <a:cs typeface="Arial" charset="0"/>
              </a:rPr>
              <a:t>on Disposal of Plant Assets </a:t>
            </a:r>
            <a:r>
              <a:rPr lang="en-US" sz="2200" b="0" dirty="0" smtClean="0">
                <a:latin typeface="Liberation Sans" panose="020B0604020202020204" pitchFamily="34" charset="0"/>
                <a:cs typeface="Arial" charset="0"/>
              </a:rPr>
              <a:t>		5,000</a:t>
            </a:r>
            <a:endParaRPr lang="en-US" altLang="en-US" sz="2200" b="0" dirty="0">
              <a:latin typeface="Liberation Sans" panose="020B0604020202020204" pitchFamily="34"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9" name="Rectangle 7"/>
          <p:cNvSpPr>
            <a:spLocks noChangeArrowheads="1"/>
          </p:cNvSpPr>
          <p:nvPr/>
        </p:nvSpPr>
        <p:spPr bwMode="auto">
          <a:xfrm>
            <a:off x="609600" y="2362200"/>
            <a:ext cx="1905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buFontTx/>
              <a:buNone/>
            </a:pPr>
            <a:r>
              <a:rPr lang="en-US" altLang="en-US" sz="1400" dirty="0">
                <a:latin typeface="Liberation Sans" panose="020B0604020202020204" pitchFamily="34" charset="0"/>
              </a:rPr>
              <a:t>Illustration 9-21</a:t>
            </a:r>
          </a:p>
          <a:p>
            <a:pPr>
              <a:buClrTx/>
              <a:buSzTx/>
              <a:buFontTx/>
              <a:buNone/>
            </a:pPr>
            <a:r>
              <a:rPr lang="en-US" altLang="en-US" sz="1400" b="0" dirty="0">
                <a:latin typeface="Liberation Sans" panose="020B0604020202020204" pitchFamily="34" charset="0"/>
              </a:rPr>
              <a:t>Computation of loss on disposal</a:t>
            </a:r>
          </a:p>
        </p:txBody>
      </p:sp>
      <p:sp>
        <p:nvSpPr>
          <p:cNvPr id="1037322" name="Text Box 10"/>
          <p:cNvSpPr txBox="1">
            <a:spLocks noChangeArrowheads="1"/>
          </p:cNvSpPr>
          <p:nvPr/>
        </p:nvSpPr>
        <p:spPr bwMode="auto">
          <a:xfrm>
            <a:off x="609600" y="3948752"/>
            <a:ext cx="1219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400">
                <a:solidFill>
                  <a:schemeClr val="tx1"/>
                </a:solidFill>
                <a:latin typeface="Times New Roman" pitchFamily="18" charset="0"/>
              </a:defRPr>
            </a:lvl1pPr>
            <a:lvl2pPr marL="1028700" indent="-457200">
              <a:tabLst>
                <a:tab pos="5541963" algn="r"/>
              </a:tabLst>
              <a:defRPr sz="2400">
                <a:solidFill>
                  <a:schemeClr val="tx1"/>
                </a:solidFill>
                <a:latin typeface="Times New Roman" pitchFamily="18" charset="0"/>
              </a:defRPr>
            </a:lvl2pPr>
            <a:lvl3pPr marL="1600200" indent="-457200">
              <a:tabLst>
                <a:tab pos="5541963" algn="r"/>
              </a:tabLst>
              <a:defRPr sz="2400">
                <a:solidFill>
                  <a:schemeClr val="tx1"/>
                </a:solidFill>
                <a:latin typeface="Times New Roman" pitchFamily="18" charset="0"/>
              </a:defRPr>
            </a:lvl3pPr>
            <a:lvl4pPr marL="2171700" indent="-457200">
              <a:tabLst>
                <a:tab pos="5541963" algn="r"/>
              </a:tabLst>
              <a:defRPr sz="2400">
                <a:solidFill>
                  <a:schemeClr val="tx1"/>
                </a:solidFill>
                <a:latin typeface="Times New Roman" pitchFamily="18" charset="0"/>
              </a:defRPr>
            </a:lvl4pPr>
            <a:lvl5pPr marL="2743200" indent="-457200">
              <a:tabLst>
                <a:tab pos="554196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196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196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196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1963" algn="r"/>
              </a:tabLst>
              <a:defRPr sz="2400">
                <a:solidFill>
                  <a:schemeClr val="tx1"/>
                </a:solidFill>
                <a:latin typeface="Times New Roman" pitchFamily="18" charset="0"/>
              </a:defRPr>
            </a:lvl9pPr>
          </a:lstStyle>
          <a:p>
            <a:pPr>
              <a:spcBef>
                <a:spcPct val="50000"/>
              </a:spcBef>
              <a:buClrTx/>
              <a:buSzTx/>
              <a:buFontTx/>
              <a:buNone/>
            </a:pPr>
            <a:r>
              <a:rPr lang="en-US" altLang="en-US" sz="2200" b="0" dirty="0">
                <a:latin typeface="Liberation Sans" panose="020B0604020202020204" pitchFamily="34" charset="0"/>
                <a:cs typeface="Arial" charset="0"/>
              </a:rPr>
              <a:t>July 1</a:t>
            </a:r>
          </a:p>
        </p:txBody>
      </p:sp>
      <p:sp>
        <p:nvSpPr>
          <p:cNvPr id="1037324" name="Text Box 12"/>
          <p:cNvSpPr txBox="1">
            <a:spLocks noChangeArrowheads="1"/>
          </p:cNvSpPr>
          <p:nvPr/>
        </p:nvSpPr>
        <p:spPr bwMode="auto">
          <a:xfrm>
            <a:off x="609600" y="1295400"/>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Assume that instead of selling the office furniture for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16,000, Wright sells it for </a:t>
            </a:r>
            <a:r>
              <a:rPr lang="en-US" altLang="en-US" sz="2200" b="0" dirty="0">
                <a:latin typeface="Liberation Sans" panose="020B0604020202020204" pitchFamily="34" charset="0"/>
                <a:cs typeface="Arial" charset="0"/>
              </a:rPr>
              <a:t>€</a:t>
            </a:r>
            <a:r>
              <a:rPr lang="en-US" altLang="en-US" sz="2200" b="0" dirty="0" smtClean="0">
                <a:latin typeface="Liberation Sans" panose="020B0604020202020204" pitchFamily="34" charset="0"/>
              </a:rPr>
              <a:t>9,000 on July 1.</a:t>
            </a:r>
            <a:endParaRPr lang="en-US" altLang="en-US" sz="2200" b="0" dirty="0">
              <a:latin typeface="Liberation Sans" panose="020B0604020202020204" pitchFamily="34" charset="0"/>
            </a:endParaRPr>
          </a:p>
        </p:txBody>
      </p:sp>
      <p:pic>
        <p:nvPicPr>
          <p:cNvPr id="103733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6096000" cy="1670050"/>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10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6"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rgbClr val="006600"/>
                </a:solidFill>
                <a:latin typeface="Liberation Sans" panose="020B0604020202020204" pitchFamily="34" charset="0"/>
              </a:rPr>
              <a:t>SALE OF PLANT ASSETS</a:t>
            </a:r>
          </a:p>
        </p:txBody>
      </p:sp>
      <p:sp>
        <p:nvSpPr>
          <p:cNvPr id="17" name="Text Box 5"/>
          <p:cNvSpPr txBox="1">
            <a:spLocks noChangeArrowheads="1"/>
          </p:cNvSpPr>
          <p:nvPr/>
        </p:nvSpPr>
        <p:spPr bwMode="auto">
          <a:xfrm>
            <a:off x="914400" y="4451989"/>
            <a:ext cx="7772400" cy="17927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541963" algn="r"/>
              </a:tabLst>
              <a:defRPr sz="2400">
                <a:solidFill>
                  <a:schemeClr val="tx1"/>
                </a:solidFill>
                <a:latin typeface="Times New Roman" pitchFamily="18" charset="0"/>
              </a:defRPr>
            </a:lvl1pPr>
            <a:lvl2pPr marL="1028700" indent="-457200">
              <a:tabLst>
                <a:tab pos="5541963" algn="r"/>
              </a:tabLst>
              <a:defRPr sz="2400">
                <a:solidFill>
                  <a:schemeClr val="tx1"/>
                </a:solidFill>
                <a:latin typeface="Times New Roman" pitchFamily="18" charset="0"/>
              </a:defRPr>
            </a:lvl2pPr>
            <a:lvl3pPr marL="1600200" indent="-457200">
              <a:tabLst>
                <a:tab pos="5541963" algn="r"/>
              </a:tabLst>
              <a:defRPr sz="2400">
                <a:solidFill>
                  <a:schemeClr val="tx1"/>
                </a:solidFill>
                <a:latin typeface="Times New Roman" pitchFamily="18" charset="0"/>
              </a:defRPr>
            </a:lvl3pPr>
            <a:lvl4pPr marL="2171700" indent="-457200">
              <a:tabLst>
                <a:tab pos="5541963" algn="r"/>
              </a:tabLst>
              <a:defRPr sz="2400">
                <a:solidFill>
                  <a:schemeClr val="tx1"/>
                </a:solidFill>
                <a:latin typeface="Times New Roman" pitchFamily="18" charset="0"/>
              </a:defRPr>
            </a:lvl4pPr>
            <a:lvl5pPr marL="2743200" indent="-457200">
              <a:tabLst>
                <a:tab pos="554196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196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196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196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1963" algn="r"/>
              </a:tabLst>
              <a:defRPr sz="2400">
                <a:solidFill>
                  <a:schemeClr val="tx1"/>
                </a:solidFill>
                <a:latin typeface="Times New Roman" pitchFamily="18" charset="0"/>
              </a:defRPr>
            </a:lvl9pPr>
          </a:lstStyle>
          <a:p>
            <a:pPr marL="463550" indent="-463550">
              <a:spcBef>
                <a:spcPts val="900"/>
              </a:spcBef>
              <a:buClrTx/>
              <a:buSzTx/>
              <a:buFontTx/>
              <a:buNone/>
              <a:tabLst>
                <a:tab pos="6169025" algn="r"/>
                <a:tab pos="7424738" algn="r"/>
              </a:tabLst>
            </a:pPr>
            <a:r>
              <a:rPr lang="en-US" sz="2200" b="0" dirty="0" smtClean="0">
                <a:latin typeface="Liberation Sans" panose="020B0604020202020204" pitchFamily="34" charset="0"/>
                <a:cs typeface="Arial" charset="0"/>
              </a:rPr>
              <a:t>Cash 	9,000</a:t>
            </a:r>
          </a:p>
          <a:p>
            <a:pPr marL="463550" indent="-463550">
              <a:spcBef>
                <a:spcPts val="900"/>
              </a:spcBef>
              <a:buClrTx/>
              <a:buSzTx/>
              <a:buFontTx/>
              <a:buNone/>
              <a:tabLst>
                <a:tab pos="6169025" algn="r"/>
                <a:tab pos="7424738" algn="r"/>
              </a:tabLst>
            </a:pPr>
            <a:r>
              <a:rPr lang="en-US" sz="2200" b="0" dirty="0" smtClean="0">
                <a:latin typeface="Liberation Sans" panose="020B0604020202020204" pitchFamily="34" charset="0"/>
                <a:cs typeface="Arial" charset="0"/>
              </a:rPr>
              <a:t>Accumulated </a:t>
            </a:r>
            <a:r>
              <a:rPr lang="en-US" sz="2200" b="0" dirty="0">
                <a:latin typeface="Liberation Sans" panose="020B0604020202020204" pitchFamily="34" charset="0"/>
                <a:cs typeface="Arial" charset="0"/>
              </a:rPr>
              <a:t>Depreciation—Equipment </a:t>
            </a:r>
            <a:r>
              <a:rPr lang="en-US" sz="2200" b="0" dirty="0" smtClean="0">
                <a:latin typeface="Liberation Sans" panose="020B0604020202020204" pitchFamily="34" charset="0"/>
                <a:cs typeface="Arial" charset="0"/>
              </a:rPr>
              <a:t>	49,000</a:t>
            </a:r>
          </a:p>
          <a:p>
            <a:pPr marL="463550" indent="-463550">
              <a:spcBef>
                <a:spcPts val="900"/>
              </a:spcBef>
              <a:buClrTx/>
              <a:buSzTx/>
              <a:tabLst>
                <a:tab pos="6169025" algn="r"/>
                <a:tab pos="7424738" algn="r"/>
              </a:tabLst>
            </a:pPr>
            <a:r>
              <a:rPr lang="en-US" sz="2200" b="0" dirty="0" smtClean="0">
                <a:latin typeface="Liberation Sans" panose="020B0604020202020204" pitchFamily="34" charset="0"/>
                <a:cs typeface="Arial" charset="0"/>
              </a:rPr>
              <a:t>Loss </a:t>
            </a:r>
            <a:r>
              <a:rPr lang="en-US" sz="2200" b="0" dirty="0">
                <a:latin typeface="Liberation Sans" panose="020B0604020202020204" pitchFamily="34" charset="0"/>
                <a:cs typeface="Arial" charset="0"/>
              </a:rPr>
              <a:t>on Disposal of Plant Assets 	</a:t>
            </a:r>
            <a:r>
              <a:rPr lang="en-US" sz="2200" b="0" dirty="0" smtClean="0">
                <a:latin typeface="Liberation Sans" panose="020B0604020202020204" pitchFamily="34" charset="0"/>
                <a:cs typeface="Arial" charset="0"/>
              </a:rPr>
              <a:t>2,000</a:t>
            </a:r>
            <a:endParaRPr lang="en-US" altLang="en-US" sz="2200" b="0" dirty="0">
              <a:latin typeface="Liberation Sans" panose="020B0604020202020204" pitchFamily="34" charset="0"/>
              <a:cs typeface="Arial" charset="0"/>
            </a:endParaRPr>
          </a:p>
          <a:p>
            <a:pPr marL="463550" indent="-463550">
              <a:spcBef>
                <a:spcPts val="900"/>
              </a:spcBef>
              <a:buClrTx/>
              <a:buSzTx/>
              <a:buFontTx/>
              <a:buNone/>
              <a:tabLst>
                <a:tab pos="6169025" algn="r"/>
                <a:tab pos="7424738" algn="r"/>
              </a:tabLst>
            </a:pPr>
            <a:r>
              <a:rPr lang="en-US" sz="2200" b="0" dirty="0" smtClean="0">
                <a:latin typeface="Liberation Sans" panose="020B0604020202020204" pitchFamily="34" charset="0"/>
                <a:cs typeface="Arial" charset="0"/>
              </a:rPr>
              <a:t>	Equipment 		60,000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3"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338535"/>
            <a:ext cx="8300112" cy="261302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just">
              <a:lnSpc>
                <a:spcPct val="120000"/>
              </a:lnSpc>
              <a:spcBef>
                <a:spcPct val="20000"/>
              </a:spcBef>
            </a:pPr>
            <a:r>
              <a:rPr lang="en-US" sz="2100" b="0" dirty="0" smtClean="0">
                <a:solidFill>
                  <a:schemeClr val="bg2"/>
                </a:solidFill>
                <a:latin typeface="Liberation Sans" panose="020B0604020202020204" pitchFamily="34" charset="0"/>
              </a:rPr>
              <a:t>Overland </a:t>
            </a:r>
            <a:r>
              <a:rPr lang="en-US" sz="2100" b="0" dirty="0">
                <a:solidFill>
                  <a:schemeClr val="bg2"/>
                </a:solidFill>
                <a:latin typeface="Liberation Sans" panose="020B0604020202020204" pitchFamily="34" charset="0"/>
              </a:rPr>
              <a:t>Trucking has an old truck that cost </a:t>
            </a:r>
            <a:r>
              <a:rPr lang="en-US" sz="2100" b="0" dirty="0" smtClean="0">
                <a:solidFill>
                  <a:schemeClr val="bg2"/>
                </a:solidFill>
                <a:latin typeface="Liberation Sans" panose="020B0604020202020204" pitchFamily="34" charset="0"/>
              </a:rPr>
              <a:t>£30,000 </a:t>
            </a:r>
            <a:r>
              <a:rPr lang="en-US" sz="2100" b="0" dirty="0">
                <a:solidFill>
                  <a:schemeClr val="bg2"/>
                </a:solidFill>
                <a:latin typeface="Liberation Sans" panose="020B0604020202020204" pitchFamily="34" charset="0"/>
              </a:rPr>
              <a:t>and has accumulated </a:t>
            </a:r>
            <a:r>
              <a:rPr lang="en-US" sz="2100" b="0" dirty="0" smtClean="0">
                <a:solidFill>
                  <a:schemeClr val="bg2"/>
                </a:solidFill>
                <a:latin typeface="Liberation Sans" panose="020B0604020202020204" pitchFamily="34" charset="0"/>
              </a:rPr>
              <a:t>depreciation of £16,000</a:t>
            </a:r>
            <a:r>
              <a:rPr lang="en-US" sz="2100" b="0" dirty="0">
                <a:solidFill>
                  <a:schemeClr val="bg2"/>
                </a:solidFill>
                <a:latin typeface="Liberation Sans" panose="020B0604020202020204" pitchFamily="34" charset="0"/>
              </a:rPr>
              <a:t>. Assume two different situations</a:t>
            </a:r>
            <a:r>
              <a:rPr lang="en-US" sz="2100" b="0" dirty="0" smtClean="0">
                <a:solidFill>
                  <a:schemeClr val="bg2"/>
                </a:solidFill>
                <a:latin typeface="Liberation Sans" panose="020B0604020202020204" pitchFamily="34" charset="0"/>
              </a:rPr>
              <a:t>: </a:t>
            </a:r>
          </a:p>
          <a:p>
            <a:pPr marL="457200" indent="-457200" algn="just">
              <a:lnSpc>
                <a:spcPct val="120000"/>
              </a:lnSpc>
              <a:spcBef>
                <a:spcPct val="20000"/>
              </a:spcBef>
              <a:buClrTx/>
              <a:buSzPct val="100000"/>
              <a:buAutoNum type="arabicPeriod"/>
            </a:pPr>
            <a:r>
              <a:rPr lang="en-US" sz="2100" b="0" dirty="0" smtClean="0">
                <a:solidFill>
                  <a:schemeClr val="bg2"/>
                </a:solidFill>
                <a:latin typeface="Liberation Sans" panose="020B0604020202020204" pitchFamily="34" charset="0"/>
              </a:rPr>
              <a:t>Overland sells </a:t>
            </a:r>
            <a:r>
              <a:rPr lang="en-US" sz="2100" b="0" dirty="0">
                <a:solidFill>
                  <a:schemeClr val="bg2"/>
                </a:solidFill>
                <a:latin typeface="Liberation Sans" panose="020B0604020202020204" pitchFamily="34" charset="0"/>
              </a:rPr>
              <a:t>the old truck for </a:t>
            </a:r>
            <a:r>
              <a:rPr lang="en-US" sz="2100" b="0" dirty="0" smtClean="0">
                <a:solidFill>
                  <a:schemeClr val="bg2"/>
                </a:solidFill>
                <a:latin typeface="Liberation Sans" panose="020B0604020202020204" pitchFamily="34" charset="0"/>
              </a:rPr>
              <a:t>£17,000 </a:t>
            </a:r>
            <a:r>
              <a:rPr lang="en-US" sz="2100" b="0" dirty="0">
                <a:solidFill>
                  <a:schemeClr val="bg2"/>
                </a:solidFill>
                <a:latin typeface="Liberation Sans" panose="020B0604020202020204" pitchFamily="34" charset="0"/>
              </a:rPr>
              <a:t>cash</a:t>
            </a:r>
            <a:r>
              <a:rPr lang="en-US" sz="2100" b="0" dirty="0" smtClean="0">
                <a:solidFill>
                  <a:schemeClr val="bg2"/>
                </a:solidFill>
                <a:latin typeface="Liberation Sans" panose="020B0604020202020204" pitchFamily="34" charset="0"/>
              </a:rPr>
              <a:t>. </a:t>
            </a:r>
          </a:p>
          <a:p>
            <a:pPr marL="457200" indent="-457200" algn="just">
              <a:lnSpc>
                <a:spcPct val="120000"/>
              </a:lnSpc>
              <a:spcBef>
                <a:spcPct val="20000"/>
              </a:spcBef>
              <a:buClrTx/>
              <a:buSzPct val="100000"/>
              <a:buAutoNum type="arabicPeriod"/>
            </a:pPr>
            <a:r>
              <a:rPr lang="en-US" sz="2100" b="0" dirty="0">
                <a:solidFill>
                  <a:schemeClr val="bg2"/>
                </a:solidFill>
                <a:latin typeface="Liberation Sans" panose="020B0604020202020204" pitchFamily="34" charset="0"/>
              </a:rPr>
              <a:t>Overland sells the old truck for £</a:t>
            </a:r>
            <a:r>
              <a:rPr lang="en-US" sz="2100" b="0" dirty="0" smtClean="0">
                <a:solidFill>
                  <a:schemeClr val="bg2"/>
                </a:solidFill>
                <a:latin typeface="Liberation Sans" panose="020B0604020202020204" pitchFamily="34" charset="0"/>
              </a:rPr>
              <a:t>10,000 </a:t>
            </a:r>
            <a:r>
              <a:rPr lang="en-US" sz="2100" b="0" dirty="0">
                <a:solidFill>
                  <a:schemeClr val="bg2"/>
                </a:solidFill>
                <a:latin typeface="Liberation Sans" panose="020B0604020202020204" pitchFamily="34" charset="0"/>
              </a:rPr>
              <a:t>cash. </a:t>
            </a:r>
            <a:endParaRPr lang="en-US" sz="2100" b="0" dirty="0" smtClean="0">
              <a:solidFill>
                <a:schemeClr val="bg2"/>
              </a:solidFill>
              <a:latin typeface="Liberation Sans" panose="020B0604020202020204" pitchFamily="34" charset="0"/>
            </a:endParaRPr>
          </a:p>
          <a:p>
            <a:pPr algn="just">
              <a:lnSpc>
                <a:spcPct val="120000"/>
              </a:lnSpc>
              <a:spcBef>
                <a:spcPct val="20000"/>
              </a:spcBef>
            </a:pPr>
            <a:r>
              <a:rPr lang="en-US" sz="2100" b="0" dirty="0" smtClean="0">
                <a:solidFill>
                  <a:schemeClr val="bg2"/>
                </a:solidFill>
                <a:latin typeface="Liberation Sans" panose="020B0604020202020204" pitchFamily="34" charset="0"/>
              </a:rPr>
              <a:t>What </a:t>
            </a:r>
            <a:r>
              <a:rPr lang="en-US" sz="2100" b="0" dirty="0">
                <a:solidFill>
                  <a:schemeClr val="bg2"/>
                </a:solidFill>
                <a:latin typeface="Liberation Sans" panose="020B0604020202020204" pitchFamily="34" charset="0"/>
              </a:rPr>
              <a:t>entry should Overland use to record </a:t>
            </a:r>
            <a:r>
              <a:rPr lang="en-US" sz="2100" dirty="0" smtClean="0">
                <a:solidFill>
                  <a:schemeClr val="bg2"/>
                </a:solidFill>
                <a:latin typeface="Liberation Sans" panose="020B0604020202020204" pitchFamily="34" charset="0"/>
              </a:rPr>
              <a:t>scenario 1</a:t>
            </a:r>
            <a:r>
              <a:rPr lang="en-US" sz="2100" b="0" dirty="0" smtClean="0">
                <a:solidFill>
                  <a:schemeClr val="bg2"/>
                </a:solidFill>
                <a:latin typeface="Liberation Sans" panose="020B0604020202020204" pitchFamily="34" charset="0"/>
              </a:rPr>
              <a:t>?</a:t>
            </a:r>
            <a:endParaRPr lang="en-US" sz="2100" b="0" dirty="0">
              <a:solidFill>
                <a:schemeClr val="bg2"/>
              </a:solidFill>
              <a:latin typeface="Liberation Sans" panose="020B0604020202020204" pitchFamily="34" charset="0"/>
            </a:endParaRPr>
          </a:p>
        </p:txBody>
      </p:sp>
      <p:sp>
        <p:nvSpPr>
          <p:cNvPr id="18" name="Text Box 0"/>
          <p:cNvSpPr txBox="1">
            <a:spLocks noChangeArrowheads="1"/>
          </p:cNvSpPr>
          <p:nvPr/>
        </p:nvSpPr>
        <p:spPr bwMode="auto">
          <a:xfrm>
            <a:off x="457200" y="4109858"/>
            <a:ext cx="8229600" cy="17927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257800" algn="r"/>
              </a:tabLst>
              <a:defRPr sz="2900" b="1">
                <a:solidFill>
                  <a:schemeClr val="tx1"/>
                </a:solidFill>
                <a:latin typeface="Arial" charset="0"/>
              </a:defRPr>
            </a:lvl1pPr>
            <a:lvl2pPr marL="742950" indent="-285750">
              <a:tabLst>
                <a:tab pos="5257800" algn="r"/>
              </a:tabLst>
              <a:defRPr sz="2900" b="1">
                <a:solidFill>
                  <a:schemeClr val="tx1"/>
                </a:solidFill>
                <a:latin typeface="Arial" charset="0"/>
              </a:defRPr>
            </a:lvl2pPr>
            <a:lvl3pPr marL="1143000" indent="-228600">
              <a:tabLst>
                <a:tab pos="5257800" algn="r"/>
              </a:tabLst>
              <a:defRPr sz="2900" b="1">
                <a:solidFill>
                  <a:schemeClr val="tx1"/>
                </a:solidFill>
                <a:latin typeface="Arial" charset="0"/>
              </a:defRPr>
            </a:lvl3pPr>
            <a:lvl4pPr marL="1600200" indent="-228600">
              <a:tabLst>
                <a:tab pos="5257800" algn="r"/>
              </a:tabLst>
              <a:defRPr sz="2900" b="1">
                <a:solidFill>
                  <a:schemeClr val="tx1"/>
                </a:solidFill>
                <a:latin typeface="Arial" charset="0"/>
              </a:defRPr>
            </a:lvl4pPr>
            <a:lvl5pPr marL="2057400" indent="-228600">
              <a:tabLst>
                <a:tab pos="5257800"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Lst>
              <a:defRPr sz="2900" b="1">
                <a:solidFill>
                  <a:schemeClr val="tx1"/>
                </a:solidFill>
                <a:latin typeface="Arial" charset="0"/>
              </a:defRPr>
            </a:lvl9pPr>
          </a:lstStyle>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Cash 	17,000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Accumulated </a:t>
            </a:r>
            <a:r>
              <a:rPr lang="en-US" sz="2100" b="0" dirty="0">
                <a:latin typeface="Liberation Sans" panose="020B0604020202020204" pitchFamily="34" charset="0"/>
                <a:cs typeface="Arial" charset="0"/>
              </a:rPr>
              <a:t>Depreciation—Equipment </a:t>
            </a:r>
            <a:r>
              <a:rPr lang="en-US" sz="2100" b="0" dirty="0" smtClean="0">
                <a:latin typeface="Liberation Sans" panose="020B0604020202020204" pitchFamily="34" charset="0"/>
                <a:cs typeface="Arial" charset="0"/>
              </a:rPr>
              <a:t>	16,000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	Equipment 		30,000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	Gain </a:t>
            </a:r>
            <a:r>
              <a:rPr lang="en-US" sz="2100" b="0" dirty="0">
                <a:latin typeface="Liberation Sans" panose="020B0604020202020204" pitchFamily="34" charset="0"/>
                <a:cs typeface="Arial" charset="0"/>
              </a:rPr>
              <a:t>on Disposal of Plant Assets </a:t>
            </a:r>
            <a:r>
              <a:rPr lang="en-US" sz="2100" b="0" dirty="0" smtClean="0">
                <a:latin typeface="Liberation Sans" panose="020B0604020202020204" pitchFamily="34" charset="0"/>
                <a:cs typeface="Arial" charset="0"/>
              </a:rPr>
              <a:t>		3,000</a:t>
            </a:r>
            <a:endParaRPr lang="en-US" altLang="en-US" sz="2100" b="0" dirty="0">
              <a:latin typeface="Liberation Sans" panose="020B0604020202020204" pitchFamily="34" charset="0"/>
              <a:cs typeface="Arial" charset="0"/>
            </a:endParaRPr>
          </a:p>
        </p:txBody>
      </p:sp>
      <p:sp>
        <p:nvSpPr>
          <p:cNvPr id="12" name="TextBox 1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3" name="TextBox 1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extLst>
      <p:ext uri="{BB962C8B-B14F-4D97-AF65-F5344CB8AC3E}">
        <p14:creationId xmlns:p14="http://schemas.microsoft.com/office/powerpoint/2010/main" val="33947491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330656"/>
            <a:ext cx="8300112" cy="261302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just">
              <a:lnSpc>
                <a:spcPct val="120000"/>
              </a:lnSpc>
              <a:spcBef>
                <a:spcPct val="20000"/>
              </a:spcBef>
            </a:pPr>
            <a:r>
              <a:rPr lang="en-US" sz="2100" b="0" dirty="0" smtClean="0">
                <a:solidFill>
                  <a:schemeClr val="bg2"/>
                </a:solidFill>
                <a:latin typeface="Liberation Sans" panose="020B0604020202020204" pitchFamily="34" charset="0"/>
              </a:rPr>
              <a:t>Overland </a:t>
            </a:r>
            <a:r>
              <a:rPr lang="en-US" sz="2100" b="0" dirty="0">
                <a:solidFill>
                  <a:schemeClr val="bg2"/>
                </a:solidFill>
                <a:latin typeface="Liberation Sans" panose="020B0604020202020204" pitchFamily="34" charset="0"/>
              </a:rPr>
              <a:t>Trucking has an old truck that cost </a:t>
            </a:r>
            <a:r>
              <a:rPr lang="en-US" sz="2100" b="0" dirty="0" smtClean="0">
                <a:solidFill>
                  <a:schemeClr val="bg2"/>
                </a:solidFill>
                <a:latin typeface="Liberation Sans" panose="020B0604020202020204" pitchFamily="34" charset="0"/>
              </a:rPr>
              <a:t>£30,000 </a:t>
            </a:r>
            <a:r>
              <a:rPr lang="en-US" sz="2100" b="0" dirty="0">
                <a:solidFill>
                  <a:schemeClr val="bg2"/>
                </a:solidFill>
                <a:latin typeface="Liberation Sans" panose="020B0604020202020204" pitchFamily="34" charset="0"/>
              </a:rPr>
              <a:t>and has accumulated </a:t>
            </a:r>
            <a:r>
              <a:rPr lang="en-US" sz="2100" b="0" dirty="0" smtClean="0">
                <a:solidFill>
                  <a:schemeClr val="bg2"/>
                </a:solidFill>
                <a:latin typeface="Liberation Sans" panose="020B0604020202020204" pitchFamily="34" charset="0"/>
              </a:rPr>
              <a:t>depreciation of £16,000</a:t>
            </a:r>
            <a:r>
              <a:rPr lang="en-US" sz="2100" b="0" dirty="0">
                <a:solidFill>
                  <a:schemeClr val="bg2"/>
                </a:solidFill>
                <a:latin typeface="Liberation Sans" panose="020B0604020202020204" pitchFamily="34" charset="0"/>
              </a:rPr>
              <a:t>. Assume two different situations</a:t>
            </a:r>
            <a:r>
              <a:rPr lang="en-US" sz="2100" b="0" dirty="0" smtClean="0">
                <a:solidFill>
                  <a:schemeClr val="bg2"/>
                </a:solidFill>
                <a:latin typeface="Liberation Sans" panose="020B0604020202020204" pitchFamily="34" charset="0"/>
              </a:rPr>
              <a:t>: </a:t>
            </a:r>
          </a:p>
          <a:p>
            <a:pPr marL="457200" indent="-457200" algn="just">
              <a:lnSpc>
                <a:spcPct val="120000"/>
              </a:lnSpc>
              <a:spcBef>
                <a:spcPct val="20000"/>
              </a:spcBef>
              <a:buClrTx/>
              <a:buSzPct val="100000"/>
              <a:buAutoNum type="arabicPeriod"/>
            </a:pPr>
            <a:r>
              <a:rPr lang="en-US" sz="2100" b="0" dirty="0" smtClean="0">
                <a:solidFill>
                  <a:schemeClr val="bg2"/>
                </a:solidFill>
                <a:latin typeface="Liberation Sans" panose="020B0604020202020204" pitchFamily="34" charset="0"/>
              </a:rPr>
              <a:t>Overland </a:t>
            </a:r>
            <a:r>
              <a:rPr lang="en-US" sz="2100" b="0" dirty="0">
                <a:solidFill>
                  <a:schemeClr val="bg2"/>
                </a:solidFill>
                <a:latin typeface="Liberation Sans" panose="020B0604020202020204" pitchFamily="34" charset="0"/>
              </a:rPr>
              <a:t>sells the old truck for £17,000 cash. </a:t>
            </a:r>
          </a:p>
          <a:p>
            <a:pPr marL="457200" indent="-457200" algn="just">
              <a:lnSpc>
                <a:spcPct val="120000"/>
              </a:lnSpc>
              <a:spcBef>
                <a:spcPct val="20000"/>
              </a:spcBef>
              <a:buClrTx/>
              <a:buSzPct val="100000"/>
              <a:buAutoNum type="arabicPeriod"/>
            </a:pPr>
            <a:r>
              <a:rPr lang="en-US" sz="2100" b="0" dirty="0">
                <a:solidFill>
                  <a:schemeClr val="bg2"/>
                </a:solidFill>
                <a:latin typeface="Liberation Sans" panose="020B0604020202020204" pitchFamily="34" charset="0"/>
              </a:rPr>
              <a:t>Overland sells the old truck for £10,000 cash. </a:t>
            </a:r>
          </a:p>
          <a:p>
            <a:pPr algn="just">
              <a:lnSpc>
                <a:spcPct val="120000"/>
              </a:lnSpc>
              <a:spcBef>
                <a:spcPct val="20000"/>
              </a:spcBef>
            </a:pPr>
            <a:r>
              <a:rPr lang="en-US" sz="2100" b="0" dirty="0" smtClean="0">
                <a:solidFill>
                  <a:schemeClr val="bg2"/>
                </a:solidFill>
                <a:latin typeface="Liberation Sans" panose="020B0604020202020204" pitchFamily="34" charset="0"/>
              </a:rPr>
              <a:t>What </a:t>
            </a:r>
            <a:r>
              <a:rPr lang="en-US" sz="2100" b="0" dirty="0">
                <a:solidFill>
                  <a:schemeClr val="bg2"/>
                </a:solidFill>
                <a:latin typeface="Liberation Sans" panose="020B0604020202020204" pitchFamily="34" charset="0"/>
              </a:rPr>
              <a:t>entry should Overland use to record </a:t>
            </a:r>
            <a:r>
              <a:rPr lang="en-US" sz="2100" dirty="0" smtClean="0">
                <a:solidFill>
                  <a:schemeClr val="bg2"/>
                </a:solidFill>
                <a:latin typeface="Liberation Sans" panose="020B0604020202020204" pitchFamily="34" charset="0"/>
              </a:rPr>
              <a:t>scenario 2</a:t>
            </a:r>
            <a:r>
              <a:rPr lang="en-US" sz="2100" b="0" dirty="0" smtClean="0">
                <a:solidFill>
                  <a:schemeClr val="bg2"/>
                </a:solidFill>
                <a:latin typeface="Liberation Sans" panose="020B0604020202020204" pitchFamily="34" charset="0"/>
              </a:rPr>
              <a:t>?</a:t>
            </a:r>
            <a:endParaRPr lang="en-US" sz="2100" b="0" dirty="0">
              <a:solidFill>
                <a:schemeClr val="bg2"/>
              </a:solidFill>
              <a:latin typeface="Liberation Sans" panose="020B0604020202020204" pitchFamily="34" charset="0"/>
            </a:endParaRPr>
          </a:p>
        </p:txBody>
      </p:sp>
      <p:sp>
        <p:nvSpPr>
          <p:cNvPr id="12" name="TextBox 1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3" name="TextBox 1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4" name="Text Box 0"/>
          <p:cNvSpPr txBox="1">
            <a:spLocks noChangeArrowheads="1"/>
          </p:cNvSpPr>
          <p:nvPr/>
        </p:nvSpPr>
        <p:spPr bwMode="auto">
          <a:xfrm>
            <a:off x="457200" y="4109858"/>
            <a:ext cx="8229600" cy="173124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257800" algn="r"/>
              </a:tabLst>
              <a:defRPr sz="2900" b="1">
                <a:solidFill>
                  <a:schemeClr val="tx1"/>
                </a:solidFill>
                <a:latin typeface="Arial" charset="0"/>
              </a:defRPr>
            </a:lvl1pPr>
            <a:lvl2pPr marL="742950" indent="-285750">
              <a:tabLst>
                <a:tab pos="5257800" algn="r"/>
              </a:tabLst>
              <a:defRPr sz="2900" b="1">
                <a:solidFill>
                  <a:schemeClr val="tx1"/>
                </a:solidFill>
                <a:latin typeface="Arial" charset="0"/>
              </a:defRPr>
            </a:lvl2pPr>
            <a:lvl3pPr marL="1143000" indent="-228600">
              <a:tabLst>
                <a:tab pos="5257800" algn="r"/>
              </a:tabLst>
              <a:defRPr sz="2900" b="1">
                <a:solidFill>
                  <a:schemeClr val="tx1"/>
                </a:solidFill>
                <a:latin typeface="Arial" charset="0"/>
              </a:defRPr>
            </a:lvl3pPr>
            <a:lvl4pPr marL="1600200" indent="-228600">
              <a:tabLst>
                <a:tab pos="5257800" algn="r"/>
              </a:tabLst>
              <a:defRPr sz="2900" b="1">
                <a:solidFill>
                  <a:schemeClr val="tx1"/>
                </a:solidFill>
                <a:latin typeface="Arial" charset="0"/>
              </a:defRPr>
            </a:lvl4pPr>
            <a:lvl5pPr marL="2057400" indent="-228600">
              <a:tabLst>
                <a:tab pos="5257800"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Lst>
              <a:defRPr sz="2900" b="1">
                <a:solidFill>
                  <a:schemeClr val="tx1"/>
                </a:solidFill>
                <a:latin typeface="Arial" charset="0"/>
              </a:defRPr>
            </a:lvl9pPr>
          </a:lstStyle>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Cash 	10,000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Accumulated </a:t>
            </a:r>
            <a:r>
              <a:rPr lang="en-US" sz="2100" b="0" dirty="0">
                <a:latin typeface="Liberation Sans" panose="020B0604020202020204" pitchFamily="34" charset="0"/>
                <a:cs typeface="Arial" charset="0"/>
              </a:rPr>
              <a:t>Depreciation—Equipment </a:t>
            </a:r>
            <a:r>
              <a:rPr lang="en-US" sz="2100" b="0" dirty="0" smtClean="0">
                <a:latin typeface="Liberation Sans" panose="020B0604020202020204" pitchFamily="34" charset="0"/>
                <a:cs typeface="Arial" charset="0"/>
              </a:rPr>
              <a:t>	16,000</a:t>
            </a:r>
          </a:p>
          <a:p>
            <a:pPr marL="463550" indent="-463550">
              <a:spcBef>
                <a:spcPts val="900"/>
              </a:spcBef>
              <a:tabLst>
                <a:tab pos="6400800" algn="r"/>
                <a:tab pos="7888288" algn="r"/>
              </a:tabLst>
            </a:pPr>
            <a:r>
              <a:rPr lang="en-US" sz="2100" b="0" dirty="0" smtClean="0">
                <a:latin typeface="Liberation Sans" panose="020B0604020202020204" pitchFamily="34" charset="0"/>
                <a:cs typeface="Arial" charset="0"/>
              </a:rPr>
              <a:t>Loss </a:t>
            </a:r>
            <a:r>
              <a:rPr lang="en-US" sz="2100" b="0" dirty="0">
                <a:latin typeface="Liberation Sans" panose="020B0604020202020204" pitchFamily="34" charset="0"/>
                <a:cs typeface="Arial" charset="0"/>
              </a:rPr>
              <a:t>on Disposal of Plant Assets 	</a:t>
            </a:r>
            <a:r>
              <a:rPr lang="en-US" sz="2100" b="0" dirty="0" smtClean="0">
                <a:latin typeface="Liberation Sans" panose="020B0604020202020204" pitchFamily="34" charset="0"/>
                <a:cs typeface="Arial" charset="0"/>
              </a:rPr>
              <a:t>4,000	</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	Equipment 		30,000</a:t>
            </a: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extLst>
      <p:ext uri="{BB962C8B-B14F-4D97-AF65-F5344CB8AC3E}">
        <p14:creationId xmlns:p14="http://schemas.microsoft.com/office/powerpoint/2010/main" val="779588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010400" y="976952"/>
            <a:ext cx="0" cy="14750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52003" name="Text Box 3"/>
          <p:cNvSpPr txBox="1">
            <a:spLocks noChangeArrowheads="1"/>
          </p:cNvSpPr>
          <p:nvPr/>
        </p:nvSpPr>
        <p:spPr bwMode="auto">
          <a:xfrm>
            <a:off x="609600" y="1331416"/>
            <a:ext cx="7924800" cy="422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spcAft>
                <a:spcPts val="0"/>
              </a:spcAft>
              <a:buClrTx/>
              <a:buSzPct val="80000"/>
              <a:buFontTx/>
              <a:buNone/>
            </a:pPr>
            <a:r>
              <a:rPr lang="en-US" altLang="en-US" sz="2200" dirty="0">
                <a:solidFill>
                  <a:schemeClr val="tx2">
                    <a:lumMod val="75000"/>
                  </a:schemeClr>
                </a:solidFill>
                <a:latin typeface="Liberation Sans" panose="020B0604020202020204" pitchFamily="34" charset="0"/>
              </a:rPr>
              <a:t>Natural resources </a:t>
            </a:r>
            <a:r>
              <a:rPr lang="en-US" altLang="en-US" sz="2200" b="0" dirty="0">
                <a:solidFill>
                  <a:srgbClr val="000000"/>
                </a:solidFill>
                <a:latin typeface="Liberation Sans" panose="020B0604020202020204" pitchFamily="34" charset="0"/>
              </a:rPr>
              <a:t>consist of standing timber </a:t>
            </a:r>
            <a:endParaRPr lang="en-US" altLang="en-US" sz="2200" b="0" dirty="0" smtClean="0">
              <a:solidFill>
                <a:srgbClr val="000000"/>
              </a:solidFill>
              <a:latin typeface="Liberation Sans" panose="020B0604020202020204" pitchFamily="34" charset="0"/>
            </a:endParaRPr>
          </a:p>
          <a:p>
            <a:pPr>
              <a:lnSpc>
                <a:spcPct val="120000"/>
              </a:lnSpc>
              <a:spcBef>
                <a:spcPts val="0"/>
              </a:spcBef>
              <a:spcAft>
                <a:spcPts val="0"/>
              </a:spcAft>
              <a:buClrTx/>
              <a:buSzPct val="80000"/>
              <a:buFontTx/>
              <a:buNone/>
            </a:pPr>
            <a:r>
              <a:rPr lang="en-US" altLang="en-US" sz="2200" b="0" dirty="0" smtClean="0">
                <a:solidFill>
                  <a:srgbClr val="000000"/>
                </a:solidFill>
                <a:latin typeface="Liberation Sans" panose="020B0604020202020204" pitchFamily="34" charset="0"/>
              </a:rPr>
              <a:t>and </a:t>
            </a:r>
            <a:r>
              <a:rPr lang="en-US" altLang="en-US" sz="2200" b="0" dirty="0">
                <a:solidFill>
                  <a:srgbClr val="000000"/>
                </a:solidFill>
                <a:latin typeface="Liberation Sans" panose="020B0604020202020204" pitchFamily="34" charset="0"/>
              </a:rPr>
              <a:t>resources extracted from the ground, such </a:t>
            </a:r>
            <a:endParaRPr lang="en-US" altLang="en-US" sz="2200" b="0" dirty="0" smtClean="0">
              <a:solidFill>
                <a:srgbClr val="000000"/>
              </a:solidFill>
              <a:latin typeface="Liberation Sans" panose="020B0604020202020204" pitchFamily="34" charset="0"/>
            </a:endParaRPr>
          </a:p>
          <a:p>
            <a:pPr>
              <a:lnSpc>
                <a:spcPct val="120000"/>
              </a:lnSpc>
              <a:spcBef>
                <a:spcPts val="0"/>
              </a:spcBef>
              <a:spcAft>
                <a:spcPct val="20000"/>
              </a:spcAft>
              <a:buClrTx/>
              <a:buSzPct val="80000"/>
              <a:buFontTx/>
              <a:buNone/>
            </a:pPr>
            <a:r>
              <a:rPr lang="en-US" altLang="en-US" sz="2200" b="0" dirty="0" smtClean="0">
                <a:solidFill>
                  <a:srgbClr val="000000"/>
                </a:solidFill>
                <a:latin typeface="Liberation Sans" panose="020B0604020202020204" pitchFamily="34" charset="0"/>
              </a:rPr>
              <a:t>as </a:t>
            </a:r>
            <a:r>
              <a:rPr lang="en-US" altLang="en-US" sz="2200" b="0" dirty="0">
                <a:solidFill>
                  <a:srgbClr val="000000"/>
                </a:solidFill>
                <a:latin typeface="Liberation Sans" panose="020B0604020202020204" pitchFamily="34" charset="0"/>
              </a:rPr>
              <a:t>oil, gas, and minerals.</a:t>
            </a:r>
          </a:p>
          <a:p>
            <a:pPr>
              <a:lnSpc>
                <a:spcPct val="120000"/>
              </a:lnSpc>
              <a:spcBef>
                <a:spcPct val="50000"/>
              </a:spcBef>
            </a:pPr>
            <a:r>
              <a:rPr lang="en-US" altLang="en-US" sz="2200" b="0" dirty="0">
                <a:solidFill>
                  <a:srgbClr val="000000"/>
                </a:solidFill>
                <a:latin typeface="Liberation Sans" panose="020B0604020202020204" pitchFamily="34" charset="0"/>
              </a:rPr>
              <a:t>IFRS defines </a:t>
            </a:r>
            <a:r>
              <a:rPr lang="en-US" altLang="en-US" sz="2200" dirty="0">
                <a:solidFill>
                  <a:srgbClr val="000000"/>
                </a:solidFill>
                <a:latin typeface="Liberation Sans" panose="020B0604020202020204" pitchFamily="34" charset="0"/>
              </a:rPr>
              <a:t>extractive industries</a:t>
            </a:r>
            <a:r>
              <a:rPr lang="en-US" altLang="en-US" sz="2200" b="0" dirty="0">
                <a:solidFill>
                  <a:srgbClr val="000000"/>
                </a:solidFill>
                <a:latin typeface="Liberation Sans" panose="020B0604020202020204" pitchFamily="34" charset="0"/>
              </a:rPr>
              <a:t> as those businesses involved in finding and removing </a:t>
            </a:r>
            <a:r>
              <a:rPr lang="en-US" altLang="en-US" sz="2200" dirty="0">
                <a:solidFill>
                  <a:srgbClr val="000000"/>
                </a:solidFill>
                <a:latin typeface="Liberation Sans" panose="020B0604020202020204" pitchFamily="34" charset="0"/>
              </a:rPr>
              <a:t>natural resources located in or near the earth’s crust</a:t>
            </a:r>
            <a:r>
              <a:rPr lang="en-US" altLang="en-US" sz="2200" b="0" dirty="0">
                <a:solidFill>
                  <a:srgbClr val="000000"/>
                </a:solidFill>
                <a:latin typeface="Liberation Sans" panose="020B0604020202020204" pitchFamily="34" charset="0"/>
              </a:rPr>
              <a:t>.</a:t>
            </a:r>
          </a:p>
          <a:p>
            <a:pPr>
              <a:lnSpc>
                <a:spcPct val="120000"/>
              </a:lnSpc>
              <a:spcBef>
                <a:spcPct val="50000"/>
              </a:spcBef>
            </a:pPr>
            <a:r>
              <a:rPr lang="en-US" altLang="en-US" sz="2200" dirty="0">
                <a:solidFill>
                  <a:srgbClr val="000000"/>
                </a:solidFill>
                <a:latin typeface="Liberation Sans" panose="020B0604020202020204" pitchFamily="34" charset="0"/>
              </a:rPr>
              <a:t>Standing timber</a:t>
            </a:r>
            <a:r>
              <a:rPr lang="en-US" altLang="en-US" sz="2200" b="0" dirty="0">
                <a:solidFill>
                  <a:srgbClr val="000000"/>
                </a:solidFill>
                <a:latin typeface="Liberation Sans" panose="020B0604020202020204" pitchFamily="34" charset="0"/>
              </a:rPr>
              <a:t> is considered a biological asset under IFRS. In the years before they are harvested, the recorded value of biological assets is adjusted to fair value each period.</a:t>
            </a:r>
          </a:p>
        </p:txBody>
      </p:sp>
      <p:sp>
        <p:nvSpPr>
          <p:cNvPr id="7" name="TextBox 6"/>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Extractable </a:t>
            </a:r>
            <a:r>
              <a:rPr lang="en-US" altLang="en-US" dirty="0">
                <a:solidFill>
                  <a:schemeClr val="accent3"/>
                </a:solidFill>
              </a:rPr>
              <a:t>Natural </a:t>
            </a:r>
            <a:r>
              <a:rPr lang="en-US" altLang="en-US" dirty="0" smtClean="0">
                <a:solidFill>
                  <a:schemeClr val="accent3"/>
                </a:solidFill>
              </a:rPr>
              <a:t>Resources</a:t>
            </a:r>
            <a:endParaRPr lang="en-US" altLang="en-US" dirty="0">
              <a:solidFill>
                <a:schemeClr val="accent3"/>
              </a:solidFill>
            </a:endParaRPr>
          </a:p>
        </p:txBody>
      </p:sp>
      <p:sp>
        <p:nvSpPr>
          <p:cNvPr id="8" name="TextBox 7"/>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9" name="Rectangle 8"/>
          <p:cNvSpPr/>
          <p:nvPr/>
        </p:nvSpPr>
        <p:spPr>
          <a:xfrm>
            <a:off x="7100248" y="1039504"/>
            <a:ext cx="1905000" cy="1508105"/>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5</a:t>
            </a:r>
            <a:endParaRPr lang="en-US" sz="1400" b="1" dirty="0">
              <a:solidFill>
                <a:srgbClr val="FF3300"/>
              </a:solidFill>
              <a:latin typeface="Liberation Sans" panose="020B0604020202020204" pitchFamily="34" charset="0"/>
            </a:endParaRPr>
          </a:p>
          <a:p>
            <a:r>
              <a:rPr lang="en-US" sz="1400" dirty="0" smtClean="0">
                <a:latin typeface="Liberation Sans" panose="020B0604020202020204" pitchFamily="34" charset="0"/>
              </a:rPr>
              <a:t>Compute </a:t>
            </a:r>
            <a:r>
              <a:rPr lang="en-US" sz="1400" dirty="0">
                <a:latin typeface="Liberation Sans" panose="020B0604020202020204" pitchFamily="34" charset="0"/>
              </a:rPr>
              <a:t>periodic</a:t>
            </a:r>
          </a:p>
          <a:p>
            <a:r>
              <a:rPr lang="en-US" sz="1400" dirty="0">
                <a:latin typeface="Liberation Sans" panose="020B0604020202020204" pitchFamily="34" charset="0"/>
              </a:rPr>
              <a:t>depletion of</a:t>
            </a:r>
          </a:p>
          <a:p>
            <a:r>
              <a:rPr lang="en-US" sz="1400" dirty="0">
                <a:latin typeface="Liberation Sans" panose="020B0604020202020204" pitchFamily="34" charset="0"/>
              </a:rPr>
              <a:t>extractable natural</a:t>
            </a:r>
          </a:p>
          <a:p>
            <a:r>
              <a:rPr lang="en-US" sz="1400" dirty="0">
                <a:latin typeface="Liberation Sans" panose="020B0604020202020204" pitchFamily="34" charset="0"/>
              </a:rPr>
              <a:t>resources.</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7" name="Text Box 3"/>
          <p:cNvSpPr txBox="1">
            <a:spLocks noChangeArrowheads="1"/>
          </p:cNvSpPr>
          <p:nvPr/>
        </p:nvSpPr>
        <p:spPr bwMode="auto">
          <a:xfrm>
            <a:off x="609600" y="1295400"/>
            <a:ext cx="8001000" cy="1968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Tx/>
              <a:buSzTx/>
              <a:buFontTx/>
              <a:buNone/>
            </a:pPr>
            <a:r>
              <a:rPr lang="en-US" sz="2300" b="0" dirty="0" smtClean="0">
                <a:latin typeface="Liberation Sans" panose="020B0604020202020204" pitchFamily="34" charset="0"/>
              </a:rPr>
              <a:t>The </a:t>
            </a:r>
            <a:r>
              <a:rPr lang="en-US" sz="2300" dirty="0">
                <a:latin typeface="Liberation Sans" panose="020B0604020202020204" pitchFamily="34" charset="0"/>
              </a:rPr>
              <a:t>historical cost principle </a:t>
            </a:r>
            <a:r>
              <a:rPr lang="en-US" sz="2300" b="0" dirty="0">
                <a:latin typeface="Liberation Sans" panose="020B0604020202020204" pitchFamily="34" charset="0"/>
              </a:rPr>
              <a:t>requires that companies record plant assets at cost.</a:t>
            </a:r>
            <a:endParaRPr lang="en-US" altLang="en-US" sz="2300" b="0" dirty="0">
              <a:latin typeface="Liberation Sans" panose="020B0604020202020204" pitchFamily="34" charset="0"/>
            </a:endParaRPr>
          </a:p>
          <a:p>
            <a:pPr>
              <a:lnSpc>
                <a:spcPct val="120000"/>
              </a:lnSpc>
              <a:spcBef>
                <a:spcPct val="50000"/>
              </a:spcBef>
              <a:buClrTx/>
              <a:buSzTx/>
            </a:pPr>
            <a:r>
              <a:rPr lang="en-US" altLang="en-US" sz="2300" dirty="0" smtClean="0">
                <a:latin typeface="Liberation Sans" panose="020B0604020202020204" pitchFamily="34" charset="0"/>
              </a:rPr>
              <a:t>Cost consists of all expenditures necessary to acquire an asset and make it ready for its intended use. </a:t>
            </a: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929801"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1" name="Text Box 3"/>
          <p:cNvSpPr txBox="1">
            <a:spLocks noChangeArrowheads="1"/>
          </p:cNvSpPr>
          <p:nvPr/>
        </p:nvSpPr>
        <p:spPr bwMode="auto">
          <a:xfrm>
            <a:off x="609600" y="1295400"/>
            <a:ext cx="8229600" cy="4882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ts val="1200"/>
              </a:spcBef>
              <a:spcAft>
                <a:spcPts val="0"/>
              </a:spcAft>
              <a:buClrTx/>
              <a:buSzPct val="80000"/>
              <a:buFontTx/>
              <a:buNone/>
            </a:pPr>
            <a:r>
              <a:rPr lang="en-US" altLang="en-US" sz="2300" dirty="0">
                <a:latin typeface="Liberation Sans" panose="020B0604020202020204" pitchFamily="34" charset="0"/>
              </a:rPr>
              <a:t>Acquisition cost</a:t>
            </a:r>
            <a:r>
              <a:rPr lang="en-US" altLang="en-US" sz="2300" b="0" dirty="0">
                <a:latin typeface="Liberation Sans" panose="020B0604020202020204" pitchFamily="34" charset="0"/>
              </a:rPr>
              <a:t> of </a:t>
            </a:r>
            <a:r>
              <a:rPr lang="en-US" altLang="en-US" sz="2300" b="0" dirty="0">
                <a:solidFill>
                  <a:srgbClr val="000000"/>
                </a:solidFill>
                <a:latin typeface="Liberation Sans" panose="020B0604020202020204" pitchFamily="34" charset="0"/>
              </a:rPr>
              <a:t>an extractable natural resource is the </a:t>
            </a:r>
          </a:p>
          <a:p>
            <a:pPr lvl="1">
              <a:lnSpc>
                <a:spcPct val="120000"/>
              </a:lnSpc>
              <a:spcBef>
                <a:spcPts val="1200"/>
              </a:spcBef>
              <a:spcAft>
                <a:spcPts val="0"/>
              </a:spcAft>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price needed to acquire the resource and </a:t>
            </a:r>
          </a:p>
          <a:p>
            <a:pPr lvl="1">
              <a:lnSpc>
                <a:spcPct val="120000"/>
              </a:lnSpc>
              <a:spcBef>
                <a:spcPts val="1200"/>
              </a:spcBef>
              <a:spcAft>
                <a:spcPts val="0"/>
              </a:spcAft>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prepare it for its intended use.</a:t>
            </a:r>
          </a:p>
          <a:p>
            <a:pPr>
              <a:lnSpc>
                <a:spcPct val="120000"/>
              </a:lnSpc>
              <a:spcBef>
                <a:spcPts val="1200"/>
              </a:spcBef>
              <a:spcAft>
                <a:spcPts val="0"/>
              </a:spcAft>
              <a:buClrTx/>
              <a:buSzPct val="80000"/>
              <a:buFontTx/>
              <a:buNone/>
            </a:pPr>
            <a:r>
              <a:rPr lang="en-US" altLang="en-US" sz="2300" dirty="0">
                <a:solidFill>
                  <a:schemeClr val="tx2">
                    <a:lumMod val="75000"/>
                  </a:schemeClr>
                </a:solidFill>
                <a:latin typeface="Liberation Sans" panose="020B0604020202020204" pitchFamily="34" charset="0"/>
              </a:rPr>
              <a:t>Depletion</a:t>
            </a:r>
            <a:r>
              <a:rPr lang="en-US" altLang="en-US" sz="2300" b="0" dirty="0">
                <a:solidFill>
                  <a:srgbClr val="000000"/>
                </a:solidFill>
                <a:latin typeface="Liberation Sans" panose="020B0604020202020204" pitchFamily="34" charset="0"/>
              </a:rPr>
              <a:t> </a:t>
            </a:r>
            <a:r>
              <a:rPr lang="en-US" altLang="en-US" sz="2300" b="0" dirty="0" smtClean="0">
                <a:solidFill>
                  <a:srgbClr val="000000"/>
                </a:solidFill>
                <a:latin typeface="Liberation Sans" panose="020B0604020202020204" pitchFamily="34" charset="0"/>
              </a:rPr>
              <a:t>is the allocation </a:t>
            </a:r>
            <a:r>
              <a:rPr lang="en-US" altLang="en-US" sz="2300" b="0" dirty="0">
                <a:solidFill>
                  <a:srgbClr val="000000"/>
                </a:solidFill>
                <a:latin typeface="Liberation Sans" panose="020B0604020202020204" pitchFamily="34" charset="0"/>
              </a:rPr>
              <a:t>of the cost to expense in a rational and systematic manner over the resource’s useful life.</a:t>
            </a:r>
          </a:p>
          <a:p>
            <a:pPr lvl="1">
              <a:lnSpc>
                <a:spcPct val="120000"/>
              </a:lnSpc>
              <a:spcBef>
                <a:spcPts val="1200"/>
              </a:spcBef>
              <a:spcAft>
                <a:spcPts val="0"/>
              </a:spcAft>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Depletion is to natural resources as depreciation is to plant assets. </a:t>
            </a:r>
          </a:p>
          <a:p>
            <a:pPr lvl="1">
              <a:lnSpc>
                <a:spcPct val="120000"/>
              </a:lnSpc>
              <a:spcBef>
                <a:spcPts val="1200"/>
              </a:spcBef>
              <a:spcAft>
                <a:spcPts val="0"/>
              </a:spcAft>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Companies generally use units-of-activity method. </a:t>
            </a:r>
          </a:p>
          <a:p>
            <a:pPr lvl="1">
              <a:lnSpc>
                <a:spcPct val="120000"/>
              </a:lnSpc>
              <a:spcBef>
                <a:spcPts val="1200"/>
              </a:spcBef>
              <a:spcAft>
                <a:spcPts val="0"/>
              </a:spcAft>
              <a:buClr>
                <a:srgbClr val="CC0000"/>
              </a:buClr>
              <a:buSzPct val="80000"/>
              <a:buFont typeface="Wingdings" pitchFamily="2" charset="2"/>
              <a:buChar char="u"/>
            </a:pPr>
            <a:r>
              <a:rPr lang="en-US" altLang="en-US" sz="2200" b="0" dirty="0">
                <a:solidFill>
                  <a:srgbClr val="000000"/>
                </a:solidFill>
                <a:latin typeface="Liberation Sans" panose="020B0604020202020204" pitchFamily="34" charset="0"/>
              </a:rPr>
              <a:t>Depletion generally is a function of the units extracted.</a:t>
            </a:r>
          </a:p>
        </p:txBody>
      </p:sp>
      <p:sp>
        <p:nvSpPr>
          <p:cNvPr id="115405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chemeClr val="tx2">
                    <a:lumMod val="75000"/>
                  </a:schemeClr>
                </a:solidFill>
                <a:latin typeface="Liberation Sans" panose="020B0604020202020204" pitchFamily="34" charset="0"/>
              </a:rPr>
              <a:t>Extractable Natural Resources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Text Box 2"/>
          <p:cNvSpPr txBox="1">
            <a:spLocks noChangeArrowheads="1"/>
          </p:cNvSpPr>
          <p:nvPr/>
        </p:nvSpPr>
        <p:spPr bwMode="auto">
          <a:xfrm>
            <a:off x="609600" y="1295400"/>
            <a:ext cx="82296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Lane Coal Company invests HK$50 million in a mine estimated to have 10 million tons of coal and no residual value. In the first year, Lane extracts and sells </a:t>
            </a:r>
            <a:r>
              <a:rPr lang="en-US" altLang="en-US" sz="2200" b="0" dirty="0" smtClean="0">
                <a:latin typeface="Liberation Sans" panose="020B0604020202020204" pitchFamily="34" charset="0"/>
              </a:rPr>
              <a:t>250,000 </a:t>
            </a:r>
            <a:r>
              <a:rPr lang="en-US" altLang="en-US" sz="2200" b="0" dirty="0">
                <a:latin typeface="Liberation Sans" panose="020B0604020202020204" pitchFamily="34" charset="0"/>
              </a:rPr>
              <a:t>tons of coal. </a:t>
            </a:r>
            <a:r>
              <a:rPr lang="en-US" altLang="en-US" sz="2200" dirty="0">
                <a:latin typeface="Liberation Sans" panose="020B0604020202020204" pitchFamily="34" charset="0"/>
              </a:rPr>
              <a:t>Lane computes the depletion expense as follows:</a:t>
            </a:r>
            <a:endParaRPr lang="en-US" altLang="en-US" sz="2000" dirty="0">
              <a:latin typeface="Liberation Sans" panose="020B0604020202020204" pitchFamily="34" charset="0"/>
            </a:endParaRPr>
          </a:p>
        </p:txBody>
      </p:sp>
      <p:sp>
        <p:nvSpPr>
          <p:cNvPr id="10"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chemeClr val="tx2">
                    <a:lumMod val="75000"/>
                  </a:schemeClr>
                </a:solidFill>
                <a:latin typeface="Liberation Sans" panose="020B0604020202020204" pitchFamily="34" charset="0"/>
              </a:rPr>
              <a:t>Extractable Natural Resources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pic>
        <p:nvPicPr>
          <p:cNvPr id="1144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276600"/>
            <a:ext cx="8534400" cy="2023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5"/>
          <p:cNvSpPr>
            <a:spLocks noChangeArrowheads="1"/>
          </p:cNvSpPr>
          <p:nvPr/>
        </p:nvSpPr>
        <p:spPr bwMode="auto">
          <a:xfrm>
            <a:off x="2286000" y="5486400"/>
            <a:ext cx="4873363" cy="90024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ClrTx/>
              <a:buSzTx/>
              <a:buFontTx/>
              <a:buNone/>
            </a:pPr>
            <a:r>
              <a:rPr lang="en-US" altLang="en-US" sz="2100" b="0" dirty="0">
                <a:latin typeface="Liberation Sans" panose="020B0604020202020204" pitchFamily="34" charset="0"/>
              </a:rPr>
              <a:t>	</a:t>
            </a:r>
            <a:r>
              <a:rPr lang="en-US" altLang="en-US" sz="2100" b="0" dirty="0" smtClean="0">
                <a:latin typeface="Liberation Sans" panose="020B0604020202020204" pitchFamily="34" charset="0"/>
              </a:rPr>
              <a:t>HK$5.00 per ton </a:t>
            </a:r>
            <a:r>
              <a:rPr lang="en-US" altLang="en-US" sz="2100" b="0" dirty="0">
                <a:latin typeface="Liberation Sans" panose="020B0604020202020204" pitchFamily="34" charset="0"/>
              </a:rPr>
              <a:t>x </a:t>
            </a:r>
            <a:r>
              <a:rPr lang="en-US" altLang="en-US" sz="2100" b="0" dirty="0" smtClean="0">
                <a:latin typeface="Liberation Sans" panose="020B0604020202020204" pitchFamily="34" charset="0"/>
              </a:rPr>
              <a:t>250,000 tons </a:t>
            </a:r>
            <a:r>
              <a:rPr lang="en-US" altLang="en-US" sz="2100" b="0" dirty="0">
                <a:latin typeface="Liberation Sans" panose="020B0604020202020204" pitchFamily="34" charset="0"/>
              </a:rPr>
              <a:t>= </a:t>
            </a:r>
            <a:endParaRPr lang="en-US" altLang="en-US" sz="2100" b="0" dirty="0" smtClean="0">
              <a:latin typeface="Liberation Sans" panose="020B0604020202020204" pitchFamily="34" charset="0"/>
            </a:endParaRPr>
          </a:p>
          <a:p>
            <a:pPr algn="ctr">
              <a:spcBef>
                <a:spcPct val="50000"/>
              </a:spcBef>
              <a:buClrTx/>
              <a:buSzTx/>
              <a:buFontTx/>
              <a:buNone/>
            </a:pPr>
            <a:r>
              <a:rPr lang="en-US" altLang="en-US" sz="2100" dirty="0" smtClean="0">
                <a:solidFill>
                  <a:srgbClr val="CC0000"/>
                </a:solidFill>
                <a:latin typeface="Liberation Sans" panose="020B0604020202020204" pitchFamily="34" charset="0"/>
              </a:rPr>
              <a:t>HK$1,250,000</a:t>
            </a:r>
            <a:r>
              <a:rPr lang="en-US" altLang="en-US" sz="2100" b="0" dirty="0" smtClean="0">
                <a:latin typeface="Liberation Sans" panose="020B0604020202020204" pitchFamily="34" charset="0"/>
              </a:rPr>
              <a:t> </a:t>
            </a:r>
            <a:r>
              <a:rPr lang="en-US" altLang="en-US" sz="2100" b="0" dirty="0">
                <a:latin typeface="Liberation Sans" panose="020B0604020202020204" pitchFamily="34" charset="0"/>
              </a:rPr>
              <a:t>annual </a:t>
            </a:r>
            <a:r>
              <a:rPr lang="en-US" altLang="en-US" sz="2100" b="0" dirty="0" smtClean="0">
                <a:latin typeface="Liberation Sans" panose="020B0604020202020204" pitchFamily="34" charset="0"/>
              </a:rPr>
              <a:t>depletion</a:t>
            </a:r>
            <a:endParaRPr lang="en-US" altLang="en-US" sz="2100" b="0" dirty="0">
              <a:latin typeface="Liberation Sans" panose="020B0604020202020204" pitchFamily="34" charset="0"/>
            </a:endParaRPr>
          </a:p>
        </p:txBody>
      </p:sp>
      <p:sp>
        <p:nvSpPr>
          <p:cNvPr id="3" name="Rectangle 2"/>
          <p:cNvSpPr/>
          <p:nvPr/>
        </p:nvSpPr>
        <p:spPr>
          <a:xfrm>
            <a:off x="228600" y="5315901"/>
            <a:ext cx="182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sz="1200" dirty="0">
                <a:latin typeface="Liberation Sans" panose="020B0604020202020204" pitchFamily="34" charset="0"/>
              </a:rPr>
              <a:t>Illustration 9-22</a:t>
            </a:r>
          </a:p>
          <a:p>
            <a:pPr>
              <a:buClrTx/>
              <a:buSzTx/>
              <a:buFontTx/>
              <a:buNone/>
            </a:pPr>
            <a:r>
              <a:rPr lang="en-US" sz="1200" b="0" dirty="0">
                <a:latin typeface="Liberation Sans" panose="020B0604020202020204" pitchFamily="34" charset="0"/>
              </a:rPr>
              <a:t>Computation of </a:t>
            </a:r>
            <a:r>
              <a:rPr lang="en-US" sz="1200" b="0" dirty="0" smtClean="0">
                <a:latin typeface="Liberation Sans" panose="020B0604020202020204" pitchFamily="34" charset="0"/>
              </a:rPr>
              <a:t>depletion cost </a:t>
            </a:r>
            <a:r>
              <a:rPr lang="en-US" sz="1200" b="0" dirty="0">
                <a:latin typeface="Liberation Sans" panose="020B0604020202020204" pitchFamily="34" charset="0"/>
              </a:rPr>
              <a:t>per unit</a:t>
            </a:r>
          </a:p>
        </p:txBody>
      </p:sp>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Text Box 2"/>
          <p:cNvSpPr txBox="1">
            <a:spLocks noChangeArrowheads="1"/>
          </p:cNvSpPr>
          <p:nvPr/>
        </p:nvSpPr>
        <p:spPr bwMode="auto">
          <a:xfrm>
            <a:off x="609600" y="1295400"/>
            <a:ext cx="82296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Lane Coal Company invests HK$50 million in a mine estimated to have 10 million tons of coal and no residual value. In the first year, Lane extracts and sells </a:t>
            </a:r>
            <a:r>
              <a:rPr lang="en-US" altLang="en-US" sz="2200" b="0" dirty="0" smtClean="0">
                <a:latin typeface="Liberation Sans" panose="020B0604020202020204" pitchFamily="34" charset="0"/>
              </a:rPr>
              <a:t>250,000 </a:t>
            </a:r>
            <a:r>
              <a:rPr lang="en-US" altLang="en-US" sz="2200" b="0" dirty="0">
                <a:latin typeface="Liberation Sans" panose="020B0604020202020204" pitchFamily="34" charset="0"/>
              </a:rPr>
              <a:t>tons of coal. </a:t>
            </a:r>
            <a:r>
              <a:rPr lang="en-US" altLang="en-US" sz="2200" dirty="0">
                <a:latin typeface="Liberation Sans" panose="020B0604020202020204" pitchFamily="34" charset="0"/>
              </a:rPr>
              <a:t>Lane </a:t>
            </a:r>
            <a:r>
              <a:rPr lang="en-US" altLang="en-US" sz="2200" dirty="0" smtClean="0">
                <a:latin typeface="Liberation Sans" panose="020B0604020202020204" pitchFamily="34" charset="0"/>
              </a:rPr>
              <a:t>records the depletion as follows:</a:t>
            </a:r>
            <a:endParaRPr lang="en-US" altLang="en-US" sz="2000" dirty="0">
              <a:latin typeface="Liberation Sans" panose="020B0604020202020204" pitchFamily="34" charset="0"/>
            </a:endParaRPr>
          </a:p>
        </p:txBody>
      </p:sp>
      <p:sp>
        <p:nvSpPr>
          <p:cNvPr id="1156102" name="Text Box 6"/>
          <p:cNvSpPr txBox="1">
            <a:spLocks noChangeArrowheads="1"/>
          </p:cNvSpPr>
          <p:nvPr/>
        </p:nvSpPr>
        <p:spPr bwMode="auto">
          <a:xfrm>
            <a:off x="1219200" y="3849688"/>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400">
                <a:solidFill>
                  <a:schemeClr val="tx1"/>
                </a:solidFill>
                <a:latin typeface="Times New Roman" pitchFamily="18" charset="0"/>
              </a:defRPr>
            </a:lvl1pPr>
            <a:lvl2pPr marL="1028700" indent="-457200">
              <a:tabLst>
                <a:tab pos="5541963" algn="r"/>
              </a:tabLst>
              <a:defRPr sz="2400">
                <a:solidFill>
                  <a:schemeClr val="tx1"/>
                </a:solidFill>
                <a:latin typeface="Times New Roman" pitchFamily="18" charset="0"/>
              </a:defRPr>
            </a:lvl2pPr>
            <a:lvl3pPr marL="1600200" indent="-457200">
              <a:tabLst>
                <a:tab pos="5541963" algn="r"/>
              </a:tabLst>
              <a:defRPr sz="2400">
                <a:solidFill>
                  <a:schemeClr val="tx1"/>
                </a:solidFill>
                <a:latin typeface="Times New Roman" pitchFamily="18" charset="0"/>
              </a:defRPr>
            </a:lvl3pPr>
            <a:lvl4pPr marL="2171700" indent="-457200">
              <a:tabLst>
                <a:tab pos="5541963" algn="r"/>
              </a:tabLst>
              <a:defRPr sz="2400">
                <a:solidFill>
                  <a:schemeClr val="tx1"/>
                </a:solidFill>
                <a:latin typeface="Times New Roman" pitchFamily="18" charset="0"/>
              </a:defRPr>
            </a:lvl4pPr>
            <a:lvl5pPr marL="2743200" indent="-457200">
              <a:tabLst>
                <a:tab pos="554196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196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196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196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1963" algn="r"/>
              </a:tabLst>
              <a:defRPr sz="2400">
                <a:solidFill>
                  <a:schemeClr val="tx1"/>
                </a:solidFill>
                <a:latin typeface="Times New Roman" pitchFamily="18" charset="0"/>
              </a:defRPr>
            </a:lvl9pPr>
          </a:lstStyle>
          <a:p>
            <a:pPr>
              <a:spcBef>
                <a:spcPct val="50000"/>
              </a:spcBef>
              <a:buClrTx/>
              <a:buSzTx/>
              <a:buFontTx/>
              <a:buNone/>
            </a:pPr>
            <a:r>
              <a:rPr lang="en-US" altLang="en-US" sz="2200" b="0" dirty="0" smtClean="0">
                <a:latin typeface="Liberation Sans" panose="020B0604020202020204" pitchFamily="34" charset="0"/>
                <a:cs typeface="Arial" charset="0"/>
              </a:rPr>
              <a:t>Inventory (coal)</a:t>
            </a:r>
            <a:r>
              <a:rPr lang="en-US" altLang="en-US" sz="2200" b="0" dirty="0">
                <a:latin typeface="Liberation Sans" panose="020B0604020202020204" pitchFamily="34" charset="0"/>
                <a:cs typeface="Arial" charset="0"/>
              </a:rPr>
              <a:t>	</a:t>
            </a:r>
            <a:r>
              <a:rPr lang="en-US" altLang="en-US" sz="2200" b="0" dirty="0" smtClean="0">
                <a:latin typeface="Liberation Sans" panose="020B0604020202020204" pitchFamily="34" charset="0"/>
                <a:cs typeface="Arial" charset="0"/>
              </a:rPr>
              <a:t>1,250,000</a:t>
            </a:r>
            <a:endParaRPr lang="en-US" altLang="en-US" sz="2200" b="0" dirty="0">
              <a:latin typeface="Liberation Sans" panose="020B0604020202020204" pitchFamily="34" charset="0"/>
              <a:cs typeface="Arial" charset="0"/>
            </a:endParaRPr>
          </a:p>
        </p:txBody>
      </p:sp>
      <p:sp>
        <p:nvSpPr>
          <p:cNvPr id="1156103" name="Text Box 7"/>
          <p:cNvSpPr txBox="1">
            <a:spLocks noChangeArrowheads="1"/>
          </p:cNvSpPr>
          <p:nvPr/>
        </p:nvSpPr>
        <p:spPr bwMode="auto">
          <a:xfrm>
            <a:off x="1219200" y="4306888"/>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400">
                <a:solidFill>
                  <a:schemeClr val="tx1"/>
                </a:solidFill>
                <a:latin typeface="Times New Roman" pitchFamily="18" charset="0"/>
              </a:defRPr>
            </a:lvl1pPr>
            <a:lvl2pPr marL="1146175" indent="-457200">
              <a:tabLst>
                <a:tab pos="4862513" algn="r"/>
                <a:tab pos="6969125" algn="r"/>
              </a:tabLst>
              <a:defRPr sz="2400">
                <a:solidFill>
                  <a:schemeClr val="tx1"/>
                </a:solidFill>
                <a:latin typeface="Times New Roman" pitchFamily="18" charset="0"/>
              </a:defRPr>
            </a:lvl2pPr>
            <a:lvl3pPr marL="1717675" indent="-457200">
              <a:tabLst>
                <a:tab pos="4862513" algn="r"/>
                <a:tab pos="6969125" algn="r"/>
              </a:tabLst>
              <a:defRPr sz="2400">
                <a:solidFill>
                  <a:schemeClr val="tx1"/>
                </a:solidFill>
                <a:latin typeface="Times New Roman" pitchFamily="18" charset="0"/>
              </a:defRPr>
            </a:lvl3pPr>
            <a:lvl4pPr marL="2289175" indent="-457200">
              <a:tabLst>
                <a:tab pos="4862513" algn="r"/>
                <a:tab pos="6969125" algn="r"/>
              </a:tabLst>
              <a:defRPr sz="2400">
                <a:solidFill>
                  <a:schemeClr val="tx1"/>
                </a:solidFill>
                <a:latin typeface="Times New Roman" pitchFamily="18" charset="0"/>
              </a:defRPr>
            </a:lvl4pPr>
            <a:lvl5pPr marL="2860675" indent="-457200">
              <a:tabLst>
                <a:tab pos="4862513" algn="r"/>
                <a:tab pos="6969125"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9pPr>
          </a:lstStyle>
          <a:p>
            <a:pPr>
              <a:spcBef>
                <a:spcPct val="50000"/>
              </a:spcBef>
              <a:buClrTx/>
              <a:buSzTx/>
              <a:buFontTx/>
              <a:buNone/>
            </a:pPr>
            <a:r>
              <a:rPr lang="en-US" altLang="en-US" sz="2200" b="0" dirty="0">
                <a:latin typeface="Liberation Sans" panose="020B0604020202020204" pitchFamily="34" charset="0"/>
              </a:rPr>
              <a:t>Accumulated </a:t>
            </a:r>
            <a:r>
              <a:rPr lang="en-US" altLang="en-US" sz="2200" b="0" dirty="0" smtClean="0">
                <a:latin typeface="Liberation Sans" panose="020B0604020202020204" pitchFamily="34" charset="0"/>
              </a:rPr>
              <a:t>Depletion </a:t>
            </a:r>
            <a:r>
              <a:rPr lang="en-US" altLang="en-US" sz="2200" b="0" dirty="0">
                <a:latin typeface="Liberation Sans" panose="020B0604020202020204" pitchFamily="34" charset="0"/>
                <a:cs typeface="Arial" charset="0"/>
              </a:rPr>
              <a:t>		</a:t>
            </a:r>
            <a:r>
              <a:rPr lang="en-US" altLang="en-US" sz="2200" b="0" dirty="0" smtClean="0">
                <a:latin typeface="Liberation Sans" panose="020B0604020202020204" pitchFamily="34" charset="0"/>
                <a:cs typeface="Arial" charset="0"/>
              </a:rPr>
              <a:t>1,250,000</a:t>
            </a:r>
            <a:endParaRPr lang="en-US" altLang="en-US" sz="2200" b="0" dirty="0">
              <a:latin typeface="Liberation Sans" panose="020B0604020202020204" pitchFamily="34" charset="0"/>
              <a:cs typeface="Arial" charset="0"/>
            </a:endParaRPr>
          </a:p>
        </p:txBody>
      </p:sp>
      <p:sp>
        <p:nvSpPr>
          <p:cNvPr id="1156104" name="Text Box 8"/>
          <p:cNvSpPr txBox="1">
            <a:spLocks noChangeArrowheads="1"/>
          </p:cNvSpPr>
          <p:nvPr/>
        </p:nvSpPr>
        <p:spPr bwMode="auto">
          <a:xfrm>
            <a:off x="609600" y="3276600"/>
            <a:ext cx="2209800" cy="44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buClrTx/>
              <a:buSzTx/>
              <a:buFontTx/>
              <a:buNone/>
            </a:pPr>
            <a:r>
              <a:rPr lang="en-US" altLang="en-US" sz="2200" dirty="0">
                <a:latin typeface="Liberation Sans" panose="020B0604020202020204" pitchFamily="34" charset="0"/>
              </a:rPr>
              <a:t>Journal entry:</a:t>
            </a:r>
            <a:endParaRPr lang="en-US" altLang="en-US" sz="2000" b="0" dirty="0">
              <a:latin typeface="Liberation Sans" panose="020B0604020202020204" pitchFamily="34" charset="0"/>
            </a:endParaRPr>
          </a:p>
        </p:txBody>
      </p:sp>
      <p:sp>
        <p:nvSpPr>
          <p:cNvPr id="10"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Pct val="80000"/>
              <a:buFontTx/>
              <a:buNone/>
            </a:pPr>
            <a:r>
              <a:rPr lang="en-US" altLang="en-US" sz="3200" dirty="0">
                <a:solidFill>
                  <a:schemeClr val="tx2">
                    <a:lumMod val="75000"/>
                  </a:schemeClr>
                </a:solidFill>
                <a:latin typeface="Liberation Sans" panose="020B0604020202020204" pitchFamily="34" charset="0"/>
              </a:rPr>
              <a:t>Extractable Natural Resources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401729503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102"/>
                                        </p:tgtEl>
                                        <p:attrNameLst>
                                          <p:attrName>style.visibility</p:attrName>
                                        </p:attrNameLst>
                                      </p:cBhvr>
                                      <p:to>
                                        <p:strVal val="visible"/>
                                      </p:to>
                                    </p:set>
                                    <p:animEffect transition="in" filter="wipe(left)">
                                      <p:cBhvr>
                                        <p:cTn id="7" dur="500"/>
                                        <p:tgtEl>
                                          <p:spTgt spid="1156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6103"/>
                                        </p:tgtEl>
                                        <p:attrNameLst>
                                          <p:attrName>style.visibility</p:attrName>
                                        </p:attrNameLst>
                                      </p:cBhvr>
                                      <p:to>
                                        <p:strVal val="visible"/>
                                      </p:to>
                                    </p:set>
                                    <p:animEffect transition="in" filter="wipe(left)">
                                      <p:cBhvr>
                                        <p:cTn id="12" dur="500"/>
                                        <p:tgtEl>
                                          <p:spTgt spid="1156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102" grpId="0" autoUpdateAnimBg="0"/>
      <p:bldP spid="1156103"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Text Box 2"/>
          <p:cNvSpPr txBox="1">
            <a:spLocks noChangeArrowheads="1"/>
          </p:cNvSpPr>
          <p:nvPr/>
        </p:nvSpPr>
        <p:spPr bwMode="auto">
          <a:xfrm>
            <a:off x="609600" y="1268104"/>
            <a:ext cx="6324600" cy="1791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buClrTx/>
              <a:buSzTx/>
              <a:buFontTx/>
              <a:buNone/>
            </a:pPr>
            <a:r>
              <a:rPr lang="en-US" altLang="en-US" sz="2300" dirty="0">
                <a:solidFill>
                  <a:schemeClr val="tx2">
                    <a:lumMod val="75000"/>
                  </a:schemeClr>
                </a:solidFill>
                <a:latin typeface="Liberation Sans" panose="020B0604020202020204" pitchFamily="34" charset="0"/>
              </a:rPr>
              <a:t>Intangible assets </a:t>
            </a:r>
            <a:r>
              <a:rPr lang="en-US" altLang="en-US" sz="2300" b="0" dirty="0">
                <a:solidFill>
                  <a:srgbClr val="000000"/>
                </a:solidFill>
                <a:latin typeface="Liberation Sans" panose="020B0604020202020204" pitchFamily="34" charset="0"/>
              </a:rPr>
              <a:t>are rights, privileges, </a:t>
            </a:r>
            <a:r>
              <a:rPr lang="en-US" altLang="en-US" sz="2300" b="0" dirty="0" smtClean="0">
                <a:solidFill>
                  <a:srgbClr val="000000"/>
                </a:solidFill>
                <a:latin typeface="Liberation Sans" panose="020B0604020202020204" pitchFamily="34" charset="0"/>
              </a:rPr>
              <a:t>and competitive </a:t>
            </a:r>
            <a:r>
              <a:rPr lang="en-US" altLang="en-US" sz="2300" b="0" dirty="0">
                <a:solidFill>
                  <a:srgbClr val="000000"/>
                </a:solidFill>
                <a:latin typeface="Liberation Sans" panose="020B0604020202020204" pitchFamily="34" charset="0"/>
              </a:rPr>
              <a:t>advantages that result from </a:t>
            </a:r>
            <a:r>
              <a:rPr lang="en-US" altLang="en-US" sz="2300" b="0" dirty="0" smtClean="0">
                <a:solidFill>
                  <a:srgbClr val="000000"/>
                </a:solidFill>
                <a:latin typeface="Liberation Sans" panose="020B0604020202020204" pitchFamily="34" charset="0"/>
              </a:rPr>
              <a:t>ownership </a:t>
            </a:r>
            <a:r>
              <a:rPr lang="en-US" altLang="en-US" sz="2300" b="0" dirty="0">
                <a:solidFill>
                  <a:srgbClr val="000000"/>
                </a:solidFill>
                <a:latin typeface="Liberation Sans" panose="020B0604020202020204" pitchFamily="34" charset="0"/>
              </a:rPr>
              <a:t>of long-lived assets that do not </a:t>
            </a:r>
            <a:r>
              <a:rPr lang="en-US" altLang="en-US" sz="2300" b="0" dirty="0" smtClean="0">
                <a:solidFill>
                  <a:srgbClr val="000000"/>
                </a:solidFill>
                <a:latin typeface="Liberation Sans" panose="020B0604020202020204" pitchFamily="34" charset="0"/>
              </a:rPr>
              <a:t>possess </a:t>
            </a:r>
            <a:r>
              <a:rPr lang="en-US" altLang="en-US" sz="2300" b="0" dirty="0">
                <a:solidFill>
                  <a:srgbClr val="000000"/>
                </a:solidFill>
                <a:latin typeface="Liberation Sans" panose="020B0604020202020204" pitchFamily="34" charset="0"/>
              </a:rPr>
              <a:t>physical substance.</a:t>
            </a:r>
          </a:p>
        </p:txBody>
      </p:sp>
      <p:sp>
        <p:nvSpPr>
          <p:cNvPr id="1049604" name="Text Box 4"/>
          <p:cNvSpPr txBox="1">
            <a:spLocks noChangeArrowheads="1"/>
          </p:cNvSpPr>
          <p:nvPr/>
        </p:nvSpPr>
        <p:spPr bwMode="auto">
          <a:xfrm>
            <a:off x="838200" y="4352925"/>
            <a:ext cx="2438400" cy="2022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sz="2400">
                <a:solidFill>
                  <a:schemeClr val="tx1"/>
                </a:solidFill>
                <a:latin typeface="Times New Roman" pitchFamily="18" charset="0"/>
              </a:defRPr>
            </a:lvl1pPr>
            <a:lvl2pPr marL="1146175" indent="-457200">
              <a:defRPr sz="2400">
                <a:solidFill>
                  <a:schemeClr val="tx1"/>
                </a:solidFill>
                <a:latin typeface="Times New Roman" pitchFamily="18" charset="0"/>
              </a:defRPr>
            </a:lvl2pPr>
            <a:lvl3pPr marL="1717675" indent="-457200">
              <a:defRPr sz="2400">
                <a:solidFill>
                  <a:schemeClr val="tx1"/>
                </a:solidFill>
                <a:latin typeface="Times New Roman" pitchFamily="18" charset="0"/>
              </a:defRPr>
            </a:lvl3pPr>
            <a:lvl4pPr marL="2289175" indent="-457200">
              <a:defRPr sz="2400">
                <a:solidFill>
                  <a:schemeClr val="tx1"/>
                </a:solidFill>
                <a:latin typeface="Times New Roman" pitchFamily="18" charset="0"/>
              </a:defRPr>
            </a:lvl4pPr>
            <a:lvl5pPr marL="2860675" indent="-457200">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Clr>
                <a:srgbClr val="CC0000"/>
              </a:buClr>
              <a:buSzPct val="80000"/>
              <a:buFont typeface="Wingdings" pitchFamily="2" charset="2"/>
              <a:buChar char="u"/>
            </a:pPr>
            <a:r>
              <a:rPr lang="en-US" altLang="en-US" sz="2200" b="0" dirty="0">
                <a:latin typeface="Liberation Sans" panose="020B0604020202020204" pitchFamily="34" charset="0"/>
              </a:rPr>
              <a:t>Patents</a:t>
            </a:r>
          </a:p>
          <a:p>
            <a:pPr>
              <a:lnSpc>
                <a:spcPct val="120000"/>
              </a:lnSpc>
              <a:spcBef>
                <a:spcPct val="30000"/>
              </a:spcBef>
              <a:buClr>
                <a:srgbClr val="CC0000"/>
              </a:buClr>
              <a:buSzPct val="80000"/>
              <a:buFont typeface="Wingdings" pitchFamily="2" charset="2"/>
              <a:buChar char="u"/>
            </a:pPr>
            <a:r>
              <a:rPr lang="en-US" altLang="en-US" sz="2200" b="0" dirty="0">
                <a:latin typeface="Liberation Sans" panose="020B0604020202020204" pitchFamily="34" charset="0"/>
              </a:rPr>
              <a:t>Copyrights</a:t>
            </a:r>
          </a:p>
          <a:p>
            <a:pPr>
              <a:lnSpc>
                <a:spcPct val="120000"/>
              </a:lnSpc>
              <a:spcBef>
                <a:spcPct val="30000"/>
              </a:spcBef>
              <a:buClr>
                <a:srgbClr val="CC0000"/>
              </a:buClr>
              <a:buSzPct val="80000"/>
              <a:buFont typeface="Wingdings" pitchFamily="2" charset="2"/>
              <a:buChar char="u"/>
            </a:pPr>
            <a:r>
              <a:rPr lang="en-US" altLang="en-US" sz="2200" b="0" dirty="0" smtClean="0">
                <a:latin typeface="Liberation Sans" panose="020B0604020202020204" pitchFamily="34" charset="0"/>
              </a:rPr>
              <a:t>Trademarks</a:t>
            </a:r>
          </a:p>
          <a:p>
            <a:pPr>
              <a:lnSpc>
                <a:spcPct val="120000"/>
              </a:lnSpc>
              <a:spcBef>
                <a:spcPct val="30000"/>
              </a:spcBef>
              <a:buClr>
                <a:srgbClr val="CC0000"/>
              </a:buClr>
              <a:buSzPct val="80000"/>
              <a:buFont typeface="Wingdings" pitchFamily="2" charset="2"/>
              <a:buChar char="u"/>
            </a:pPr>
            <a:r>
              <a:rPr lang="en-US" altLang="en-US" sz="2200" b="0" dirty="0">
                <a:latin typeface="Liberation Sans" panose="020B0604020202020204" pitchFamily="34" charset="0"/>
              </a:rPr>
              <a:t>Trade </a:t>
            </a:r>
            <a:r>
              <a:rPr lang="en-US" altLang="en-US" sz="2200" b="0" dirty="0" smtClean="0">
                <a:latin typeface="Liberation Sans" panose="020B0604020202020204" pitchFamily="34" charset="0"/>
              </a:rPr>
              <a:t>Names</a:t>
            </a:r>
            <a:endParaRPr lang="en-US" altLang="en-US" sz="2200" b="0" dirty="0">
              <a:latin typeface="Liberation Sans" panose="020B0604020202020204" pitchFamily="34" charset="0"/>
            </a:endParaRPr>
          </a:p>
        </p:txBody>
      </p:sp>
      <p:sp>
        <p:nvSpPr>
          <p:cNvPr id="1049605" name="Text Box 5"/>
          <p:cNvSpPr txBox="1">
            <a:spLocks noChangeArrowheads="1"/>
          </p:cNvSpPr>
          <p:nvPr/>
        </p:nvSpPr>
        <p:spPr bwMode="auto">
          <a:xfrm>
            <a:off x="3886200" y="4352925"/>
            <a:ext cx="4495800" cy="1514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sz="2400">
                <a:solidFill>
                  <a:schemeClr val="tx1"/>
                </a:solidFill>
                <a:latin typeface="Times New Roman" pitchFamily="18" charset="0"/>
              </a:defRPr>
            </a:lvl1pPr>
            <a:lvl2pPr marL="1146175" indent="-457200">
              <a:defRPr sz="2400">
                <a:solidFill>
                  <a:schemeClr val="tx1"/>
                </a:solidFill>
                <a:latin typeface="Times New Roman" pitchFamily="18" charset="0"/>
              </a:defRPr>
            </a:lvl2pPr>
            <a:lvl3pPr marL="1717675" indent="-457200">
              <a:defRPr sz="2400">
                <a:solidFill>
                  <a:schemeClr val="tx1"/>
                </a:solidFill>
                <a:latin typeface="Times New Roman" pitchFamily="18" charset="0"/>
              </a:defRPr>
            </a:lvl3pPr>
            <a:lvl4pPr marL="2289175" indent="-457200">
              <a:defRPr sz="2400">
                <a:solidFill>
                  <a:schemeClr val="tx1"/>
                </a:solidFill>
                <a:latin typeface="Times New Roman" pitchFamily="18" charset="0"/>
              </a:defRPr>
            </a:lvl4pPr>
            <a:lvl5pPr marL="2860675" indent="-457200">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Clr>
                <a:srgbClr val="CC0000"/>
              </a:buClr>
              <a:buSzPct val="80000"/>
              <a:buFont typeface="Wingdings" pitchFamily="2" charset="2"/>
              <a:buChar char="u"/>
            </a:pPr>
            <a:r>
              <a:rPr lang="en-US" altLang="en-US" sz="2200" b="0" dirty="0" smtClean="0">
                <a:latin typeface="Liberation Sans" panose="020B0604020202020204" pitchFamily="34" charset="0"/>
              </a:rPr>
              <a:t>Goodwill</a:t>
            </a:r>
            <a:endParaRPr lang="en-US" altLang="en-US" sz="2200" b="0" dirty="0">
              <a:latin typeface="Liberation Sans" panose="020B0604020202020204" pitchFamily="34" charset="0"/>
            </a:endParaRPr>
          </a:p>
          <a:p>
            <a:pPr>
              <a:lnSpc>
                <a:spcPct val="120000"/>
              </a:lnSpc>
              <a:spcBef>
                <a:spcPct val="30000"/>
              </a:spcBef>
              <a:buClr>
                <a:srgbClr val="CC0000"/>
              </a:buClr>
              <a:buSzPct val="80000"/>
              <a:buFont typeface="Wingdings" pitchFamily="2" charset="2"/>
              <a:buChar char="u"/>
            </a:pPr>
            <a:r>
              <a:rPr lang="en-US" altLang="en-US" sz="2200" b="0" dirty="0" smtClean="0">
                <a:latin typeface="Liberation Sans" panose="020B0604020202020204" pitchFamily="34" charset="0"/>
              </a:rPr>
              <a:t>Franchises</a:t>
            </a:r>
          </a:p>
          <a:p>
            <a:pPr>
              <a:lnSpc>
                <a:spcPct val="120000"/>
              </a:lnSpc>
              <a:spcBef>
                <a:spcPct val="30000"/>
              </a:spcBef>
              <a:buClr>
                <a:srgbClr val="CC0000"/>
              </a:buClr>
              <a:buSzPct val="80000"/>
              <a:buFont typeface="Wingdings" pitchFamily="2" charset="2"/>
              <a:buChar char="u"/>
            </a:pPr>
            <a:r>
              <a:rPr lang="en-US" altLang="en-US" sz="2200" b="0" dirty="0" smtClean="0">
                <a:latin typeface="Liberation Sans" panose="020B0604020202020204" pitchFamily="34" charset="0"/>
              </a:rPr>
              <a:t>Leases</a:t>
            </a:r>
            <a:endParaRPr lang="en-US" altLang="en-US" sz="2200" b="0" dirty="0">
              <a:latin typeface="Liberation Sans" panose="020B0604020202020204" pitchFamily="34" charset="0"/>
            </a:endParaRPr>
          </a:p>
        </p:txBody>
      </p:sp>
      <p:sp>
        <p:nvSpPr>
          <p:cNvPr id="1049606" name="Text Box 6"/>
          <p:cNvSpPr txBox="1">
            <a:spLocks noChangeArrowheads="1"/>
          </p:cNvSpPr>
          <p:nvPr/>
        </p:nvSpPr>
        <p:spPr bwMode="auto">
          <a:xfrm>
            <a:off x="609600" y="3150879"/>
            <a:ext cx="7772400" cy="107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buClrTx/>
              <a:buSzTx/>
              <a:buFontTx/>
              <a:buNone/>
            </a:pPr>
            <a:r>
              <a:rPr lang="en-US" altLang="en-US" sz="2300" dirty="0">
                <a:latin typeface="Liberation Sans" panose="020B0604020202020204" pitchFamily="34" charset="0"/>
              </a:rPr>
              <a:t>Limited life</a:t>
            </a:r>
            <a:r>
              <a:rPr lang="en-US" altLang="en-US" sz="2300" b="0" dirty="0">
                <a:latin typeface="Liberation Sans" panose="020B0604020202020204" pitchFamily="34" charset="0"/>
              </a:rPr>
              <a:t> or </a:t>
            </a:r>
            <a:r>
              <a:rPr lang="en-US" altLang="en-US" sz="2300" dirty="0">
                <a:latin typeface="Liberation Sans" panose="020B0604020202020204" pitchFamily="34" charset="0"/>
              </a:rPr>
              <a:t>indefinite life</a:t>
            </a:r>
            <a:r>
              <a:rPr lang="en-US" altLang="en-US" sz="2300" b="0" dirty="0">
                <a:latin typeface="Liberation Sans" panose="020B0604020202020204" pitchFamily="34" charset="0"/>
              </a:rPr>
              <a:t>.</a:t>
            </a:r>
          </a:p>
          <a:p>
            <a:pPr>
              <a:lnSpc>
                <a:spcPct val="120000"/>
              </a:lnSpc>
              <a:spcBef>
                <a:spcPct val="50000"/>
              </a:spcBef>
              <a:buClrTx/>
              <a:buSzTx/>
              <a:buFontTx/>
              <a:buNone/>
            </a:pPr>
            <a:r>
              <a:rPr lang="en-US" altLang="en-US" sz="2300" dirty="0">
                <a:latin typeface="Liberation Sans" panose="020B0604020202020204" pitchFamily="34" charset="0"/>
              </a:rPr>
              <a:t>Common types</a:t>
            </a:r>
            <a:r>
              <a:rPr lang="en-US" altLang="en-US" sz="2300" b="0" dirty="0">
                <a:latin typeface="Liberation Sans" panose="020B0604020202020204" pitchFamily="34" charset="0"/>
              </a:rPr>
              <a:t> of intangibles:</a:t>
            </a:r>
          </a:p>
        </p:txBody>
      </p:sp>
      <p:cxnSp>
        <p:nvCxnSpPr>
          <p:cNvPr id="9" name="Straight Connector 8"/>
          <p:cNvCxnSpPr/>
          <p:nvPr/>
        </p:nvCxnSpPr>
        <p:spPr bwMode="auto">
          <a:xfrm>
            <a:off x="7010400" y="976952"/>
            <a:ext cx="0" cy="14750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TextBox 9"/>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Intangible Assets</a:t>
            </a:r>
            <a:endParaRPr lang="en-US" altLang="en-US" dirty="0">
              <a:solidFill>
                <a:schemeClr val="accent3"/>
              </a:solidFill>
            </a:endParaRPr>
          </a:p>
        </p:txBody>
      </p:sp>
      <p:sp>
        <p:nvSpPr>
          <p:cNvPr id="11" name="TextBox 10"/>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2" name="Rectangle 11"/>
          <p:cNvSpPr/>
          <p:nvPr/>
        </p:nvSpPr>
        <p:spPr>
          <a:xfrm>
            <a:off x="7100248" y="1039504"/>
            <a:ext cx="1905000" cy="1508105"/>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6</a:t>
            </a:r>
            <a:endParaRPr lang="en-US" sz="1400" b="1" dirty="0">
              <a:solidFill>
                <a:srgbClr val="FF3300"/>
              </a:solidFill>
              <a:latin typeface="Liberation Sans" panose="020B0604020202020204" pitchFamily="34" charset="0"/>
            </a:endParaRPr>
          </a:p>
          <a:p>
            <a:r>
              <a:rPr lang="en-US" sz="1400" dirty="0" smtClean="0">
                <a:latin typeface="Liberation Sans" panose="020B0604020202020204" pitchFamily="34" charset="0"/>
              </a:rPr>
              <a:t>Explain </a:t>
            </a:r>
            <a:r>
              <a:rPr lang="en-US" sz="1400" dirty="0">
                <a:latin typeface="Liberation Sans" panose="020B0604020202020204" pitchFamily="34" charset="0"/>
              </a:rPr>
              <a:t>the basic</a:t>
            </a:r>
          </a:p>
          <a:p>
            <a:r>
              <a:rPr lang="en-US" sz="1400" dirty="0">
                <a:latin typeface="Liberation Sans" panose="020B0604020202020204" pitchFamily="34" charset="0"/>
              </a:rPr>
              <a:t>issues related to</a:t>
            </a:r>
          </a:p>
          <a:p>
            <a:r>
              <a:rPr lang="en-US" sz="1400" dirty="0">
                <a:latin typeface="Liberation Sans" panose="020B0604020202020204" pitchFamily="34" charset="0"/>
              </a:rPr>
              <a:t>accounting for</a:t>
            </a:r>
          </a:p>
          <a:p>
            <a:r>
              <a:rPr lang="en-US" sz="1400" dirty="0">
                <a:latin typeface="Liberation Sans" panose="020B0604020202020204" pitchFamily="34" charset="0"/>
              </a:rPr>
              <a:t>intangible assets.</a:t>
            </a: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7" name="Text Box 5"/>
          <p:cNvSpPr txBox="1">
            <a:spLocks noChangeArrowheads="1"/>
          </p:cNvSpPr>
          <p:nvPr/>
        </p:nvSpPr>
        <p:spPr bwMode="auto">
          <a:xfrm>
            <a:off x="609600" y="1295400"/>
            <a:ext cx="4419600"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buClrTx/>
              <a:buSzPct val="80000"/>
              <a:buFontTx/>
              <a:buNone/>
            </a:pPr>
            <a:r>
              <a:rPr lang="en-US" altLang="en-US" dirty="0">
                <a:latin typeface="Liberation Sans" panose="020B0604020202020204" pitchFamily="34" charset="0"/>
              </a:rPr>
              <a:t>Limited-Life </a:t>
            </a:r>
            <a:r>
              <a:rPr lang="en-US" altLang="en-US" b="0" dirty="0">
                <a:latin typeface="Liberation Sans" panose="020B0604020202020204" pitchFamily="34" charset="0"/>
              </a:rPr>
              <a:t>Intangibles:</a:t>
            </a:r>
          </a:p>
          <a:p>
            <a:pPr lvl="1">
              <a:lnSpc>
                <a:spcPct val="120000"/>
              </a:lnSpc>
              <a:spcBef>
                <a:spcPct val="40000"/>
              </a:spcBef>
              <a:buClr>
                <a:srgbClr val="CC0000"/>
              </a:buClr>
              <a:buSzPct val="80000"/>
              <a:buFont typeface="Wingdings" pitchFamily="2" charset="2"/>
              <a:buChar char="u"/>
            </a:pPr>
            <a:r>
              <a:rPr lang="en-US" altLang="en-US" sz="2100" dirty="0">
                <a:solidFill>
                  <a:schemeClr val="hlink"/>
                </a:solidFill>
                <a:latin typeface="Liberation Sans" panose="020B0604020202020204" pitchFamily="34" charset="0"/>
              </a:rPr>
              <a:t>Amortize</a:t>
            </a:r>
            <a:r>
              <a:rPr lang="en-US" altLang="en-US" sz="2100" b="0" dirty="0">
                <a:latin typeface="Liberation Sans" panose="020B0604020202020204" pitchFamily="34" charset="0"/>
              </a:rPr>
              <a:t> to expense.</a:t>
            </a:r>
          </a:p>
          <a:p>
            <a:pPr lvl="1">
              <a:lnSpc>
                <a:spcPct val="120000"/>
              </a:lnSpc>
              <a:spcBef>
                <a:spcPct val="40000"/>
              </a:spcBef>
              <a:buClr>
                <a:srgbClr val="CC0000"/>
              </a:buClr>
              <a:buSzPct val="80000"/>
              <a:buFont typeface="Wingdings" pitchFamily="2" charset="2"/>
              <a:buChar char="u"/>
            </a:pPr>
            <a:r>
              <a:rPr lang="en-US" altLang="en-US" sz="2100" b="0" dirty="0">
                <a:latin typeface="Liberation Sans" panose="020B0604020202020204" pitchFamily="34" charset="0"/>
              </a:rPr>
              <a:t>Credit asset account.</a:t>
            </a:r>
          </a:p>
        </p:txBody>
      </p:sp>
      <p:sp>
        <p:nvSpPr>
          <p:cNvPr id="899078" name="Text Box 6"/>
          <p:cNvSpPr txBox="1">
            <a:spLocks noChangeArrowheads="1"/>
          </p:cNvSpPr>
          <p:nvPr/>
        </p:nvSpPr>
        <p:spPr bwMode="auto">
          <a:xfrm>
            <a:off x="609600" y="3179763"/>
            <a:ext cx="4152900" cy="1042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buClrTx/>
              <a:buSzPct val="80000"/>
              <a:buFontTx/>
              <a:buNone/>
            </a:pPr>
            <a:r>
              <a:rPr lang="en-US" altLang="en-US" dirty="0">
                <a:latin typeface="Liberation Sans" panose="020B0604020202020204" pitchFamily="34" charset="0"/>
              </a:rPr>
              <a:t>Indefinite-Life </a:t>
            </a:r>
            <a:r>
              <a:rPr lang="en-US" altLang="en-US" b="0" dirty="0">
                <a:latin typeface="Liberation Sans" panose="020B0604020202020204" pitchFamily="34" charset="0"/>
              </a:rPr>
              <a:t>Intangibles:</a:t>
            </a:r>
          </a:p>
          <a:p>
            <a:pPr lvl="1">
              <a:lnSpc>
                <a:spcPct val="120000"/>
              </a:lnSpc>
              <a:spcBef>
                <a:spcPct val="40000"/>
              </a:spcBef>
              <a:buClr>
                <a:srgbClr val="CC0000"/>
              </a:buClr>
              <a:buSzPct val="80000"/>
              <a:buFont typeface="Wingdings" pitchFamily="2" charset="2"/>
              <a:buChar char="u"/>
            </a:pPr>
            <a:r>
              <a:rPr lang="en-US" altLang="en-US" sz="2100" b="0" dirty="0">
                <a:latin typeface="Liberation Sans" panose="020B0604020202020204" pitchFamily="34" charset="0"/>
              </a:rPr>
              <a:t>No amortization.</a:t>
            </a:r>
          </a:p>
        </p:txBody>
      </p:sp>
      <p:sp>
        <p:nvSpPr>
          <p:cNvPr id="95232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Tx/>
              <a:buFontTx/>
              <a:buNone/>
            </a:pPr>
            <a:r>
              <a:rPr lang="en-US" altLang="en-US" sz="3200" i="0" dirty="0">
                <a:solidFill>
                  <a:srgbClr val="CC0000"/>
                </a:solidFill>
                <a:effectLst/>
                <a:latin typeface="Liberation Sans" panose="020B0604020202020204" pitchFamily="34" charset="0"/>
              </a:rPr>
              <a:t>Accounting for Intangible Assets</a:t>
            </a:r>
          </a:p>
        </p:txBody>
      </p:sp>
      <p:sp>
        <p:nvSpPr>
          <p:cNvPr id="952327" name="Text Box 7"/>
          <p:cNvSpPr txBox="1">
            <a:spLocks noChangeArrowheads="1"/>
          </p:cNvSpPr>
          <p:nvPr/>
        </p:nvSpPr>
        <p:spPr bwMode="auto">
          <a:xfrm>
            <a:off x="990600" y="4648200"/>
            <a:ext cx="6781800" cy="1316038"/>
          </a:xfrm>
          <a:prstGeom prst="rect">
            <a:avLst/>
          </a:prstGeom>
          <a:solidFill>
            <a:schemeClr val="bg1"/>
          </a:solidFill>
          <a:ln w="19050" cap="sq" algn="ctr">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120000"/>
              </a:lnSpc>
              <a:spcBef>
                <a:spcPct val="40000"/>
              </a:spcBef>
              <a:buClrTx/>
              <a:buSzPct val="80000"/>
              <a:buFontTx/>
              <a:buNone/>
            </a:pPr>
            <a:r>
              <a:rPr lang="en-US" altLang="en-US" sz="2200" b="0" dirty="0">
                <a:latin typeface="Liberation Sans" panose="020B0604020202020204" pitchFamily="34" charset="0"/>
              </a:rPr>
              <a:t>Similar to property, plant, and equipment, IFRS permits revaluation of intangible assets to fair value, except for goodwill.</a:t>
            </a:r>
          </a:p>
        </p:txBody>
      </p:sp>
      <p:sp>
        <p:nvSpPr>
          <p:cNvPr id="952328" name="Text Box 8"/>
          <p:cNvSpPr txBox="1">
            <a:spLocks noChangeArrowheads="1"/>
          </p:cNvSpPr>
          <p:nvPr/>
        </p:nvSpPr>
        <p:spPr bwMode="auto">
          <a:xfrm>
            <a:off x="5486400" y="1524000"/>
            <a:ext cx="2743200" cy="2520950"/>
          </a:xfrm>
          <a:prstGeom prst="rect">
            <a:avLst/>
          </a:prstGeom>
          <a:solidFill>
            <a:schemeClr val="bg1"/>
          </a:solidFill>
          <a:ln w="19050" cap="sq" algn="ctr">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120000"/>
              </a:lnSpc>
              <a:spcBef>
                <a:spcPct val="40000"/>
              </a:spcBef>
              <a:buClrTx/>
              <a:buSzPct val="80000"/>
              <a:buFontTx/>
              <a:buNone/>
            </a:pPr>
            <a:r>
              <a:rPr lang="en-US" altLang="en-US" sz="2200" b="0" dirty="0">
                <a:latin typeface="Liberation Sans" panose="020B0604020202020204" pitchFamily="34" charset="0"/>
              </a:rPr>
              <a:t>Companies classify </a:t>
            </a:r>
            <a:r>
              <a:rPr lang="en-US" altLang="en-US" sz="2200" dirty="0">
                <a:latin typeface="Liberation Sans" panose="020B0604020202020204" pitchFamily="34" charset="0"/>
              </a:rPr>
              <a:t>Amortization Expense</a:t>
            </a:r>
            <a:r>
              <a:rPr lang="en-US" altLang="en-US" sz="2200" b="0" dirty="0">
                <a:latin typeface="Liberation Sans" panose="020B0604020202020204" pitchFamily="34" charset="0"/>
              </a:rPr>
              <a:t> as an operating expense in the income statement. </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4"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PATENTS</a:t>
            </a:r>
            <a:endParaRPr lang="en-US" altLang="en-US" sz="2800" dirty="0">
              <a:solidFill>
                <a:srgbClr val="006600"/>
              </a:solidFill>
              <a:latin typeface="Liberation Sans" panose="020B0604020202020204" pitchFamily="34" charset="0"/>
            </a:endParaRPr>
          </a:p>
        </p:txBody>
      </p:sp>
      <p:sp>
        <p:nvSpPr>
          <p:cNvPr id="901125" name="Text Box 5"/>
          <p:cNvSpPr txBox="1">
            <a:spLocks noChangeArrowheads="1"/>
          </p:cNvSpPr>
          <p:nvPr/>
        </p:nvSpPr>
        <p:spPr bwMode="auto">
          <a:xfrm>
            <a:off x="838200" y="1905000"/>
            <a:ext cx="7696200" cy="418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76313" indent="-404813">
              <a:defRPr sz="2400">
                <a:solidFill>
                  <a:schemeClr val="tx1"/>
                </a:solidFill>
                <a:latin typeface="Times New Roman" pitchFamily="18" charset="0"/>
              </a:defRPr>
            </a:lvl2pPr>
            <a:lvl3pPr marL="10906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Clr>
                <a:srgbClr val="CC0000"/>
              </a:buClr>
              <a:buSzPct val="80000"/>
              <a:buFont typeface="Wingdings" pitchFamily="2" charset="2"/>
              <a:buChar char="u"/>
            </a:pPr>
            <a:r>
              <a:rPr lang="en-US" altLang="en-US" sz="2100" b="0" dirty="0">
                <a:latin typeface="Liberation Sans" panose="020B0604020202020204" pitchFamily="34" charset="0"/>
              </a:rPr>
              <a:t>Exclusive right to manufacture, sell, or otherwise control an invention for a </a:t>
            </a:r>
            <a:r>
              <a:rPr lang="en-US" altLang="en-US" sz="2100" dirty="0">
                <a:latin typeface="Liberation Sans" panose="020B0604020202020204" pitchFamily="34" charset="0"/>
              </a:rPr>
              <a:t>specified number of years</a:t>
            </a:r>
            <a:r>
              <a:rPr lang="en-US" altLang="en-US" sz="2100" b="0" dirty="0">
                <a:latin typeface="Liberation Sans" panose="020B0604020202020204" pitchFamily="34" charset="0"/>
              </a:rPr>
              <a:t> from the date of the grant.</a:t>
            </a:r>
          </a:p>
          <a:p>
            <a:pPr>
              <a:lnSpc>
                <a:spcPct val="125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Capitalize costs of purchasing</a:t>
            </a:r>
            <a:r>
              <a:rPr lang="en-US" altLang="en-US" sz="2100" b="0" dirty="0">
                <a:latin typeface="Liberation Sans" panose="020B0604020202020204" pitchFamily="34" charset="0"/>
              </a:rPr>
              <a:t> a patent and amortize over its legal life or its useful life, whichever is shorter.</a:t>
            </a:r>
          </a:p>
          <a:p>
            <a:pPr>
              <a:lnSpc>
                <a:spcPct val="125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Expense any Research and Development</a:t>
            </a:r>
            <a:r>
              <a:rPr lang="en-US" altLang="en-US" sz="2100" b="0" dirty="0">
                <a:latin typeface="Liberation Sans" panose="020B0604020202020204" pitchFamily="34" charset="0"/>
              </a:rPr>
              <a:t> costs in developing a patent. </a:t>
            </a:r>
          </a:p>
          <a:p>
            <a:pPr>
              <a:lnSpc>
                <a:spcPct val="125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Legal fees</a:t>
            </a:r>
            <a:r>
              <a:rPr lang="en-US" altLang="en-US" sz="2100" b="0" dirty="0">
                <a:latin typeface="Liberation Sans" panose="020B0604020202020204" pitchFamily="34" charset="0"/>
              </a:rPr>
              <a:t> incurred successfully defending a patent are capitalized to </a:t>
            </a:r>
            <a:r>
              <a:rPr lang="en-US" altLang="en-US" sz="2100" b="0" dirty="0" smtClean="0">
                <a:latin typeface="Liberation Sans" panose="020B0604020202020204" pitchFamily="34" charset="0"/>
              </a:rPr>
              <a:t>Patents </a:t>
            </a:r>
            <a:r>
              <a:rPr lang="en-US" altLang="en-US" sz="2100" b="0" dirty="0">
                <a:latin typeface="Liberation Sans" panose="020B0604020202020204" pitchFamily="34" charset="0"/>
              </a:rPr>
              <a:t>account.</a:t>
            </a:r>
          </a:p>
        </p:txBody>
      </p:sp>
      <p:sp>
        <p:nvSpPr>
          <p:cNvPr id="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Tx/>
              <a:buFontTx/>
              <a:buNone/>
            </a:pPr>
            <a:r>
              <a:rPr lang="en-US" altLang="en-US" sz="3200" i="0" dirty="0">
                <a:solidFill>
                  <a:srgbClr val="CC0000"/>
                </a:solidFill>
                <a:effectLst/>
                <a:latin typeface="Liberation Sans" panose="020B0604020202020204" pitchFamily="34" charset="0"/>
              </a:rPr>
              <a:t>Accounting for Intangible Assets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Text Box 2"/>
          <p:cNvSpPr txBox="1">
            <a:spLocks noChangeArrowheads="1"/>
          </p:cNvSpPr>
          <p:nvPr/>
        </p:nvSpPr>
        <p:spPr bwMode="auto">
          <a:xfrm>
            <a:off x="609600" y="1273175"/>
            <a:ext cx="82296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buClrTx/>
              <a:buSzTx/>
              <a:buFontTx/>
              <a:buNone/>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National </a:t>
            </a:r>
            <a:r>
              <a:rPr lang="en-US" altLang="en-US" sz="2200" b="0" dirty="0">
                <a:latin typeface="Liberation Sans" panose="020B0604020202020204" pitchFamily="34" charset="0"/>
              </a:rPr>
              <a:t>Labs purchases a patent at a cost of NT$720,000.  National estimates the useful life of the patent to be eight years.  National records the annual amortization for the ended December 31 as follows.</a:t>
            </a:r>
          </a:p>
        </p:txBody>
      </p:sp>
      <p:sp>
        <p:nvSpPr>
          <p:cNvPr id="951298" name="Text Box 2"/>
          <p:cNvSpPr txBox="1">
            <a:spLocks noChangeArrowheads="1"/>
          </p:cNvSpPr>
          <p:nvPr/>
        </p:nvSpPr>
        <p:spPr bwMode="auto">
          <a:xfrm>
            <a:off x="1143000" y="5151438"/>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400">
                <a:solidFill>
                  <a:schemeClr val="tx1"/>
                </a:solidFill>
                <a:latin typeface="Times New Roman" pitchFamily="18" charset="0"/>
              </a:defRPr>
            </a:lvl1pPr>
            <a:lvl2pPr marL="1028700" indent="-457200">
              <a:tabLst>
                <a:tab pos="5541963" algn="r"/>
              </a:tabLst>
              <a:defRPr sz="2400">
                <a:solidFill>
                  <a:schemeClr val="tx1"/>
                </a:solidFill>
                <a:latin typeface="Times New Roman" pitchFamily="18" charset="0"/>
              </a:defRPr>
            </a:lvl2pPr>
            <a:lvl3pPr marL="1600200" indent="-457200">
              <a:tabLst>
                <a:tab pos="5541963" algn="r"/>
              </a:tabLst>
              <a:defRPr sz="2400">
                <a:solidFill>
                  <a:schemeClr val="tx1"/>
                </a:solidFill>
                <a:latin typeface="Times New Roman" pitchFamily="18" charset="0"/>
              </a:defRPr>
            </a:lvl3pPr>
            <a:lvl4pPr marL="2171700" indent="-457200">
              <a:tabLst>
                <a:tab pos="5541963" algn="r"/>
              </a:tabLst>
              <a:defRPr sz="2400">
                <a:solidFill>
                  <a:schemeClr val="tx1"/>
                </a:solidFill>
                <a:latin typeface="Times New Roman" pitchFamily="18" charset="0"/>
              </a:defRPr>
            </a:lvl4pPr>
            <a:lvl5pPr marL="2743200" indent="-457200">
              <a:tabLst>
                <a:tab pos="554196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196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196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196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1963" algn="r"/>
              </a:tabLst>
              <a:defRPr sz="2400">
                <a:solidFill>
                  <a:schemeClr val="tx1"/>
                </a:solidFill>
                <a:latin typeface="Times New Roman" pitchFamily="18" charset="0"/>
              </a:defRPr>
            </a:lvl9pPr>
          </a:lstStyle>
          <a:p>
            <a:pPr>
              <a:spcBef>
                <a:spcPct val="50000"/>
              </a:spcBef>
              <a:buClrTx/>
              <a:buSzTx/>
              <a:buFontTx/>
              <a:buNone/>
            </a:pPr>
            <a:r>
              <a:rPr lang="en-US" altLang="en-US" sz="2200" b="0" dirty="0">
                <a:latin typeface="Liberation Sans" panose="020B0604020202020204" pitchFamily="34" charset="0"/>
              </a:rPr>
              <a:t>Amortization </a:t>
            </a:r>
            <a:r>
              <a:rPr lang="en-US" altLang="en-US" sz="2200" b="0" dirty="0" smtClean="0">
                <a:latin typeface="Liberation Sans" panose="020B0604020202020204" pitchFamily="34" charset="0"/>
              </a:rPr>
              <a:t>Expense </a:t>
            </a:r>
            <a:r>
              <a:rPr lang="en-US" altLang="en-US" sz="2200" b="0" dirty="0">
                <a:latin typeface="Liberation Sans" panose="020B0604020202020204" pitchFamily="34" charset="0"/>
                <a:cs typeface="Arial" charset="0"/>
              </a:rPr>
              <a:t>	90,000</a:t>
            </a:r>
          </a:p>
        </p:txBody>
      </p:sp>
      <p:sp>
        <p:nvSpPr>
          <p:cNvPr id="951299" name="Text Box 3"/>
          <p:cNvSpPr txBox="1">
            <a:spLocks noChangeArrowheads="1"/>
          </p:cNvSpPr>
          <p:nvPr/>
        </p:nvSpPr>
        <p:spPr bwMode="auto">
          <a:xfrm>
            <a:off x="1143000" y="5608638"/>
            <a:ext cx="7239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969125" algn="r"/>
              </a:tabLst>
              <a:defRPr sz="2400">
                <a:solidFill>
                  <a:schemeClr val="tx1"/>
                </a:solidFill>
                <a:latin typeface="Times New Roman" pitchFamily="18" charset="0"/>
              </a:defRPr>
            </a:lvl1pPr>
            <a:lvl2pPr marL="1146175" indent="-457200">
              <a:tabLst>
                <a:tab pos="4862513" algn="r"/>
                <a:tab pos="6969125" algn="r"/>
              </a:tabLst>
              <a:defRPr sz="2400">
                <a:solidFill>
                  <a:schemeClr val="tx1"/>
                </a:solidFill>
                <a:latin typeface="Times New Roman" pitchFamily="18" charset="0"/>
              </a:defRPr>
            </a:lvl2pPr>
            <a:lvl3pPr marL="1717675" indent="-457200">
              <a:tabLst>
                <a:tab pos="4862513" algn="r"/>
                <a:tab pos="6969125" algn="r"/>
              </a:tabLst>
              <a:defRPr sz="2400">
                <a:solidFill>
                  <a:schemeClr val="tx1"/>
                </a:solidFill>
                <a:latin typeface="Times New Roman" pitchFamily="18" charset="0"/>
              </a:defRPr>
            </a:lvl3pPr>
            <a:lvl4pPr marL="2289175" indent="-457200">
              <a:tabLst>
                <a:tab pos="4862513" algn="r"/>
                <a:tab pos="6969125" algn="r"/>
              </a:tabLst>
              <a:defRPr sz="2400">
                <a:solidFill>
                  <a:schemeClr val="tx1"/>
                </a:solidFill>
                <a:latin typeface="Times New Roman" pitchFamily="18" charset="0"/>
              </a:defRPr>
            </a:lvl4pPr>
            <a:lvl5pPr marL="2860675" indent="-457200">
              <a:tabLst>
                <a:tab pos="4862513" algn="r"/>
                <a:tab pos="6969125"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969125" algn="r"/>
              </a:tabLst>
              <a:defRPr sz="2400">
                <a:solidFill>
                  <a:schemeClr val="tx1"/>
                </a:solidFill>
                <a:latin typeface="Times New Roman" pitchFamily="18" charset="0"/>
              </a:defRPr>
            </a:lvl9pPr>
          </a:lstStyle>
          <a:p>
            <a:pPr>
              <a:spcBef>
                <a:spcPct val="50000"/>
              </a:spcBef>
              <a:buClrTx/>
              <a:buSzTx/>
              <a:buFontTx/>
              <a:buNone/>
            </a:pPr>
            <a:r>
              <a:rPr lang="en-US" altLang="en-US" sz="2200" b="0" dirty="0" smtClean="0">
                <a:latin typeface="Liberation Sans" panose="020B0604020202020204" pitchFamily="34" charset="0"/>
              </a:rPr>
              <a:t>Patents </a:t>
            </a:r>
            <a:r>
              <a:rPr lang="en-US" altLang="en-US" sz="2200" b="0" dirty="0">
                <a:latin typeface="Liberation Sans" panose="020B0604020202020204" pitchFamily="34" charset="0"/>
                <a:cs typeface="Arial" charset="0"/>
              </a:rPr>
              <a:t>		90,000</a:t>
            </a:r>
          </a:p>
        </p:txBody>
      </p:sp>
      <p:sp>
        <p:nvSpPr>
          <p:cNvPr id="951300" name="Text Box 4"/>
          <p:cNvSpPr txBox="1">
            <a:spLocks noChangeArrowheads="1"/>
          </p:cNvSpPr>
          <p:nvPr/>
        </p:nvSpPr>
        <p:spPr bwMode="auto">
          <a:xfrm>
            <a:off x="2286000" y="3276600"/>
            <a:ext cx="48006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57700" algn="r"/>
              </a:tabLst>
              <a:defRPr sz="2400">
                <a:solidFill>
                  <a:schemeClr val="tx1"/>
                </a:solidFill>
                <a:latin typeface="Times New Roman" pitchFamily="18" charset="0"/>
              </a:defRPr>
            </a:lvl1pPr>
            <a:lvl2pPr marL="1028700" indent="-457200">
              <a:tabLst>
                <a:tab pos="4457700" algn="r"/>
              </a:tabLst>
              <a:defRPr sz="2400">
                <a:solidFill>
                  <a:schemeClr val="tx1"/>
                </a:solidFill>
                <a:latin typeface="Times New Roman" pitchFamily="18" charset="0"/>
              </a:defRPr>
            </a:lvl2pPr>
            <a:lvl3pPr marL="1600200" indent="-457200">
              <a:tabLst>
                <a:tab pos="4457700" algn="r"/>
              </a:tabLst>
              <a:defRPr sz="2400">
                <a:solidFill>
                  <a:schemeClr val="tx1"/>
                </a:solidFill>
                <a:latin typeface="Times New Roman" pitchFamily="18" charset="0"/>
              </a:defRPr>
            </a:lvl3pPr>
            <a:lvl4pPr marL="2171700" indent="-457200">
              <a:tabLst>
                <a:tab pos="4457700" algn="r"/>
              </a:tabLst>
              <a:defRPr sz="2400">
                <a:solidFill>
                  <a:schemeClr val="tx1"/>
                </a:solidFill>
                <a:latin typeface="Times New Roman" pitchFamily="18" charset="0"/>
              </a:defRPr>
            </a:lvl4pPr>
            <a:lvl5pPr marL="2743200" indent="-457200">
              <a:tabLst>
                <a:tab pos="4457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457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457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457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457700" algn="r"/>
              </a:tabLst>
              <a:defRPr sz="2400">
                <a:solidFill>
                  <a:schemeClr val="tx1"/>
                </a:solidFill>
                <a:latin typeface="Times New Roman" pitchFamily="18" charset="0"/>
              </a:defRPr>
            </a:lvl9pPr>
          </a:lstStyle>
          <a:p>
            <a:pPr>
              <a:spcBef>
                <a:spcPct val="50000"/>
              </a:spcBef>
              <a:buClrTx/>
              <a:buSzTx/>
              <a:buFontTx/>
              <a:buNone/>
            </a:pPr>
            <a:r>
              <a:rPr lang="en-US" altLang="en-US" sz="2200" b="0" dirty="0">
                <a:latin typeface="Liberation Sans" panose="020B0604020202020204" pitchFamily="34" charset="0"/>
              </a:rPr>
              <a:t>Cost </a:t>
            </a:r>
            <a:r>
              <a:rPr lang="en-US" altLang="en-US" sz="2200" b="0" dirty="0">
                <a:latin typeface="Liberation Sans" panose="020B0604020202020204" pitchFamily="34" charset="0"/>
                <a:cs typeface="Arial" charset="0"/>
              </a:rPr>
              <a:t>	NT$720,000</a:t>
            </a:r>
          </a:p>
        </p:txBody>
      </p:sp>
      <p:sp>
        <p:nvSpPr>
          <p:cNvPr id="951301" name="Text Box 5"/>
          <p:cNvSpPr txBox="1">
            <a:spLocks noChangeArrowheads="1"/>
          </p:cNvSpPr>
          <p:nvPr/>
        </p:nvSpPr>
        <p:spPr bwMode="auto">
          <a:xfrm>
            <a:off x="2286000" y="3627438"/>
            <a:ext cx="4800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914650" algn="l"/>
                <a:tab pos="4457700" algn="r"/>
              </a:tabLst>
              <a:defRPr sz="2400">
                <a:solidFill>
                  <a:schemeClr val="tx1"/>
                </a:solidFill>
                <a:latin typeface="Times New Roman" pitchFamily="18" charset="0"/>
              </a:defRPr>
            </a:lvl1pPr>
            <a:lvl2pPr marL="1028700" indent="-457200">
              <a:tabLst>
                <a:tab pos="2914650" algn="l"/>
                <a:tab pos="4457700" algn="r"/>
              </a:tabLst>
              <a:defRPr sz="2400">
                <a:solidFill>
                  <a:schemeClr val="tx1"/>
                </a:solidFill>
                <a:latin typeface="Times New Roman" pitchFamily="18" charset="0"/>
              </a:defRPr>
            </a:lvl2pPr>
            <a:lvl3pPr marL="1600200" indent="-457200">
              <a:tabLst>
                <a:tab pos="2914650" algn="l"/>
                <a:tab pos="4457700" algn="r"/>
              </a:tabLst>
              <a:defRPr sz="2400">
                <a:solidFill>
                  <a:schemeClr val="tx1"/>
                </a:solidFill>
                <a:latin typeface="Times New Roman" pitchFamily="18" charset="0"/>
              </a:defRPr>
            </a:lvl3pPr>
            <a:lvl4pPr marL="2171700" indent="-457200">
              <a:tabLst>
                <a:tab pos="2914650" algn="l"/>
                <a:tab pos="4457700" algn="r"/>
              </a:tabLst>
              <a:defRPr sz="2400">
                <a:solidFill>
                  <a:schemeClr val="tx1"/>
                </a:solidFill>
                <a:latin typeface="Times New Roman" pitchFamily="18" charset="0"/>
              </a:defRPr>
            </a:lvl4pPr>
            <a:lvl5pPr marL="2743200" indent="-457200">
              <a:tabLst>
                <a:tab pos="2914650" algn="l"/>
                <a:tab pos="4457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2914650" algn="l"/>
                <a:tab pos="4457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2914650" algn="l"/>
                <a:tab pos="4457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2914650" algn="l"/>
                <a:tab pos="4457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2914650" algn="l"/>
                <a:tab pos="4457700" algn="r"/>
              </a:tabLst>
              <a:defRPr sz="2400">
                <a:solidFill>
                  <a:schemeClr val="tx1"/>
                </a:solidFill>
                <a:latin typeface="Times New Roman" pitchFamily="18" charset="0"/>
              </a:defRPr>
            </a:lvl9pPr>
          </a:lstStyle>
          <a:p>
            <a:pPr>
              <a:spcBef>
                <a:spcPct val="50000"/>
              </a:spcBef>
              <a:buClrTx/>
              <a:buSzTx/>
              <a:buFontTx/>
              <a:buNone/>
            </a:pPr>
            <a:r>
              <a:rPr lang="en-US" altLang="en-US" sz="2200" b="0" dirty="0">
                <a:latin typeface="Liberation Sans" panose="020B0604020202020204" pitchFamily="34" charset="0"/>
              </a:rPr>
              <a:t>Useful life	</a:t>
            </a:r>
            <a:r>
              <a:rPr lang="en-US" altLang="en-US" sz="2200" b="0" dirty="0">
                <a:latin typeface="Liberation Sans" panose="020B0604020202020204" pitchFamily="34" charset="0"/>
                <a:cs typeface="Arial" charset="0"/>
              </a:rPr>
              <a:t>÷      	8 years</a:t>
            </a:r>
          </a:p>
        </p:txBody>
      </p:sp>
      <p:sp>
        <p:nvSpPr>
          <p:cNvPr id="951302" name="Text Box 6"/>
          <p:cNvSpPr txBox="1">
            <a:spLocks noChangeArrowheads="1"/>
          </p:cNvSpPr>
          <p:nvPr/>
        </p:nvSpPr>
        <p:spPr bwMode="auto">
          <a:xfrm>
            <a:off x="2286000" y="4008438"/>
            <a:ext cx="4800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9050">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57700" algn="r"/>
              </a:tabLst>
              <a:defRPr sz="2400">
                <a:solidFill>
                  <a:schemeClr val="tx1"/>
                </a:solidFill>
                <a:latin typeface="Times New Roman" pitchFamily="18" charset="0"/>
              </a:defRPr>
            </a:lvl1pPr>
            <a:lvl2pPr marL="1028700" indent="-457200">
              <a:tabLst>
                <a:tab pos="4457700" algn="r"/>
              </a:tabLst>
              <a:defRPr sz="2400">
                <a:solidFill>
                  <a:schemeClr val="tx1"/>
                </a:solidFill>
                <a:latin typeface="Times New Roman" pitchFamily="18" charset="0"/>
              </a:defRPr>
            </a:lvl2pPr>
            <a:lvl3pPr marL="1600200" indent="-457200">
              <a:tabLst>
                <a:tab pos="4457700" algn="r"/>
              </a:tabLst>
              <a:defRPr sz="2400">
                <a:solidFill>
                  <a:schemeClr val="tx1"/>
                </a:solidFill>
                <a:latin typeface="Times New Roman" pitchFamily="18" charset="0"/>
              </a:defRPr>
            </a:lvl3pPr>
            <a:lvl4pPr marL="2171700" indent="-457200">
              <a:tabLst>
                <a:tab pos="4457700" algn="r"/>
              </a:tabLst>
              <a:defRPr sz="2400">
                <a:solidFill>
                  <a:schemeClr val="tx1"/>
                </a:solidFill>
                <a:latin typeface="Times New Roman" pitchFamily="18" charset="0"/>
              </a:defRPr>
            </a:lvl4pPr>
            <a:lvl5pPr marL="2743200" indent="-457200">
              <a:tabLst>
                <a:tab pos="4457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457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457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457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457700" algn="r"/>
              </a:tabLst>
              <a:defRPr sz="2400">
                <a:solidFill>
                  <a:schemeClr val="tx1"/>
                </a:solidFill>
                <a:latin typeface="Times New Roman" pitchFamily="18" charset="0"/>
              </a:defRPr>
            </a:lvl9pPr>
          </a:lstStyle>
          <a:p>
            <a:pPr>
              <a:spcBef>
                <a:spcPct val="50000"/>
              </a:spcBef>
              <a:buClrTx/>
              <a:buSzTx/>
              <a:buFontTx/>
              <a:buNone/>
            </a:pPr>
            <a:r>
              <a:rPr lang="en-US" altLang="en-US" sz="2200" b="0" dirty="0">
                <a:latin typeface="Liberation Sans" panose="020B0604020202020204" pitchFamily="34" charset="0"/>
              </a:rPr>
              <a:t>Annual expense</a:t>
            </a:r>
            <a:r>
              <a:rPr lang="en-US" altLang="en-US" sz="2200" b="0" dirty="0">
                <a:latin typeface="Liberation Sans" panose="020B0604020202020204" pitchFamily="34" charset="0"/>
                <a:cs typeface="Arial" charset="0"/>
              </a:rPr>
              <a:t>	NT$  90,000</a:t>
            </a:r>
          </a:p>
        </p:txBody>
      </p:sp>
      <p:sp>
        <p:nvSpPr>
          <p:cNvPr id="951305" name="Line 9"/>
          <p:cNvSpPr>
            <a:spLocks noChangeShapeType="1"/>
          </p:cNvSpPr>
          <p:nvPr/>
        </p:nvSpPr>
        <p:spPr bwMode="auto">
          <a:xfrm>
            <a:off x="5181600" y="4038600"/>
            <a:ext cx="1676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51309" name="Text Box 13"/>
          <p:cNvSpPr txBox="1">
            <a:spLocks noChangeArrowheads="1"/>
          </p:cNvSpPr>
          <p:nvPr/>
        </p:nvSpPr>
        <p:spPr bwMode="auto">
          <a:xfrm>
            <a:off x="609600" y="4724400"/>
            <a:ext cx="2438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lang="en-US" altLang="en-US" sz="2200" dirty="0">
                <a:latin typeface="Liberation Sans" panose="020B0604020202020204" pitchFamily="34" charset="0"/>
              </a:rPr>
              <a:t>Dec. 31</a:t>
            </a:r>
          </a:p>
        </p:txBody>
      </p:sp>
      <p:sp>
        <p:nvSpPr>
          <p:cNvPr id="951318" name="Line 22"/>
          <p:cNvSpPr>
            <a:spLocks noChangeShapeType="1"/>
          </p:cNvSpPr>
          <p:nvPr/>
        </p:nvSpPr>
        <p:spPr bwMode="auto">
          <a:xfrm>
            <a:off x="5181600" y="4419600"/>
            <a:ext cx="1676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51319" name="Line 23"/>
          <p:cNvSpPr>
            <a:spLocks noChangeShapeType="1"/>
          </p:cNvSpPr>
          <p:nvPr/>
        </p:nvSpPr>
        <p:spPr bwMode="auto">
          <a:xfrm>
            <a:off x="5181600" y="4495800"/>
            <a:ext cx="1676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Pct val="80000"/>
              <a:buFontTx/>
              <a:buNone/>
            </a:pPr>
            <a:r>
              <a:rPr lang="en-US" altLang="en-US" sz="3200" i="0" dirty="0">
                <a:solidFill>
                  <a:srgbClr val="006600"/>
                </a:solidFill>
                <a:effectLst/>
                <a:latin typeface="Liberation Sans" panose="020B0604020202020204" pitchFamily="34" charset="0"/>
              </a:rPr>
              <a:t>PATENTS</a:t>
            </a: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1300"/>
                                        </p:tgtEl>
                                        <p:attrNameLst>
                                          <p:attrName>style.visibility</p:attrName>
                                        </p:attrNameLst>
                                      </p:cBhvr>
                                      <p:to>
                                        <p:strVal val="visible"/>
                                      </p:to>
                                    </p:set>
                                    <p:animEffect transition="in" filter="wipe(left)">
                                      <p:cBhvr>
                                        <p:cTn id="7" dur="500"/>
                                        <p:tgtEl>
                                          <p:spTgt spid="951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1301"/>
                                        </p:tgtEl>
                                        <p:attrNameLst>
                                          <p:attrName>style.visibility</p:attrName>
                                        </p:attrNameLst>
                                      </p:cBhvr>
                                      <p:to>
                                        <p:strVal val="visible"/>
                                      </p:to>
                                    </p:set>
                                    <p:animEffect transition="in" filter="wipe(left)">
                                      <p:cBhvr>
                                        <p:cTn id="12" dur="500"/>
                                        <p:tgtEl>
                                          <p:spTgt spid="951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1302"/>
                                        </p:tgtEl>
                                        <p:attrNameLst>
                                          <p:attrName>style.visibility</p:attrName>
                                        </p:attrNameLst>
                                      </p:cBhvr>
                                      <p:to>
                                        <p:strVal val="visible"/>
                                      </p:to>
                                    </p:set>
                                    <p:animEffect transition="in" filter="wipe(left)">
                                      <p:cBhvr>
                                        <p:cTn id="17" dur="500"/>
                                        <p:tgtEl>
                                          <p:spTgt spid="9513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1298"/>
                                        </p:tgtEl>
                                        <p:attrNameLst>
                                          <p:attrName>style.visibility</p:attrName>
                                        </p:attrNameLst>
                                      </p:cBhvr>
                                      <p:to>
                                        <p:strVal val="visible"/>
                                      </p:to>
                                    </p:set>
                                    <p:animEffect transition="in" filter="wipe(left)">
                                      <p:cBhvr>
                                        <p:cTn id="22" dur="500"/>
                                        <p:tgtEl>
                                          <p:spTgt spid="9512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51299"/>
                                        </p:tgtEl>
                                        <p:attrNameLst>
                                          <p:attrName>style.visibility</p:attrName>
                                        </p:attrNameLst>
                                      </p:cBhvr>
                                      <p:to>
                                        <p:strVal val="visible"/>
                                      </p:to>
                                    </p:set>
                                    <p:animEffect transition="in" filter="wipe(left)">
                                      <p:cBhvr>
                                        <p:cTn id="27" dur="500"/>
                                        <p:tgtEl>
                                          <p:spTgt spid="95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8" grpId="0" autoUpdateAnimBg="0"/>
      <p:bldP spid="951299" grpId="0" autoUpdateAnimBg="0"/>
      <p:bldP spid="951300" grpId="0"/>
      <p:bldP spid="951301" grpId="0"/>
      <p:bldP spid="95130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2"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COPYRIGHTS</a:t>
            </a:r>
            <a:endParaRPr lang="en-US" altLang="en-US" sz="2800" dirty="0">
              <a:solidFill>
                <a:srgbClr val="006600"/>
              </a:solidFill>
              <a:latin typeface="Liberation Sans" panose="020B0604020202020204" pitchFamily="34" charset="0"/>
            </a:endParaRPr>
          </a:p>
        </p:txBody>
      </p:sp>
      <p:sp>
        <p:nvSpPr>
          <p:cNvPr id="903173" name="Text Box 5"/>
          <p:cNvSpPr txBox="1">
            <a:spLocks noChangeArrowheads="1"/>
          </p:cNvSpPr>
          <p:nvPr/>
        </p:nvSpPr>
        <p:spPr bwMode="auto">
          <a:xfrm>
            <a:off x="838200" y="1905000"/>
            <a:ext cx="7696200"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76313" indent="-404813">
              <a:defRPr sz="2400">
                <a:solidFill>
                  <a:schemeClr val="tx1"/>
                </a:solidFill>
                <a:latin typeface="Times New Roman" pitchFamily="18" charset="0"/>
              </a:defRPr>
            </a:lvl2pPr>
            <a:lvl3pPr marL="10906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Give the owner the exclusive right to reproduce and sell an artistic or published work.</a:t>
            </a:r>
          </a:p>
          <a:p>
            <a:pPr>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Granted for the life of the creator plus a specified number of years, commonly 70 years.</a:t>
            </a:r>
          </a:p>
          <a:p>
            <a:pPr>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Capitalize costs of acquiring and defending it. </a:t>
            </a:r>
          </a:p>
          <a:p>
            <a:pPr>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Amortized to expense over useful life.</a:t>
            </a:r>
          </a:p>
        </p:txBody>
      </p:sp>
      <p:sp>
        <p:nvSpPr>
          <p:cNvPr id="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Tx/>
              <a:buFontTx/>
              <a:buNone/>
            </a:pPr>
            <a:r>
              <a:rPr lang="en-US" altLang="en-US" sz="3200" i="0" dirty="0">
                <a:solidFill>
                  <a:srgbClr val="CC0000"/>
                </a:solidFill>
                <a:effectLst/>
                <a:latin typeface="Liberation Sans" panose="020B0604020202020204" pitchFamily="34" charset="0"/>
              </a:rPr>
              <a:t>Accounting for Intangible Assets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20"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TRADEMARKS AND TRADE NAMES</a:t>
            </a:r>
            <a:endParaRPr lang="en-US" altLang="en-US" sz="2800" dirty="0">
              <a:solidFill>
                <a:srgbClr val="006600"/>
              </a:solidFill>
              <a:latin typeface="Liberation Sans" panose="020B0604020202020204" pitchFamily="34" charset="0"/>
            </a:endParaRPr>
          </a:p>
        </p:txBody>
      </p:sp>
      <p:sp>
        <p:nvSpPr>
          <p:cNvPr id="905221" name="Text Box 5"/>
          <p:cNvSpPr txBox="1">
            <a:spLocks noChangeArrowheads="1"/>
          </p:cNvSpPr>
          <p:nvPr/>
        </p:nvSpPr>
        <p:spPr bwMode="auto">
          <a:xfrm>
            <a:off x="609600" y="1905000"/>
            <a:ext cx="8001000" cy="402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257300" indent="-4572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Word, phrase, jingle, or symbol that identifies a particular enterprise or product.</a:t>
            </a:r>
          </a:p>
          <a:p>
            <a:pPr lvl="2">
              <a:lnSpc>
                <a:spcPct val="125000"/>
              </a:lnSpc>
              <a:spcBef>
                <a:spcPct val="50000"/>
              </a:spcBef>
              <a:buClr>
                <a:srgbClr val="CC0000"/>
              </a:buClr>
              <a:buSzPct val="80000"/>
              <a:buFont typeface="Arial" charset="0"/>
              <a:buChar char="►"/>
            </a:pPr>
            <a:r>
              <a:rPr lang="en-US" altLang="en-US" sz="2000" b="0" dirty="0">
                <a:latin typeface="Liberation Sans" panose="020B0604020202020204" pitchFamily="34" charset="0"/>
              </a:rPr>
              <a:t>Wheaties, Monopoly, Kleenex, Coca-Cola, Big Mac, and Jetta.</a:t>
            </a:r>
          </a:p>
          <a:p>
            <a:pPr lvl="1">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Legal protection for specified number of years, commonly 20 years. Protection may be renewal indefinitely. </a:t>
            </a:r>
          </a:p>
          <a:p>
            <a:pPr lvl="1">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Capitalize cost of acquisition. </a:t>
            </a:r>
          </a:p>
          <a:p>
            <a:pPr lvl="1">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No amortization.</a:t>
            </a:r>
          </a:p>
        </p:txBody>
      </p:sp>
      <p:sp>
        <p:nvSpPr>
          <p:cNvPr id="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Tx/>
              <a:buFontTx/>
              <a:buNone/>
            </a:pPr>
            <a:r>
              <a:rPr lang="en-US" altLang="en-US" sz="3200" i="0" dirty="0">
                <a:solidFill>
                  <a:srgbClr val="CC0000"/>
                </a:solidFill>
                <a:effectLst/>
                <a:latin typeface="Liberation Sans" panose="020B0604020202020204" pitchFamily="34" charset="0"/>
              </a:rPr>
              <a:t>Accounting for Intangible Assets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8"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FRANCHISES AND LICENSES</a:t>
            </a:r>
            <a:endParaRPr lang="en-US" altLang="en-US" sz="2800" dirty="0">
              <a:solidFill>
                <a:srgbClr val="006600"/>
              </a:solidFill>
              <a:latin typeface="Liberation Sans" panose="020B0604020202020204" pitchFamily="34" charset="0"/>
            </a:endParaRPr>
          </a:p>
        </p:txBody>
      </p:sp>
      <p:sp>
        <p:nvSpPr>
          <p:cNvPr id="907269" name="Text Box 5"/>
          <p:cNvSpPr txBox="1">
            <a:spLocks noChangeArrowheads="1"/>
          </p:cNvSpPr>
          <p:nvPr/>
        </p:nvSpPr>
        <p:spPr bwMode="auto">
          <a:xfrm>
            <a:off x="609600" y="1890713"/>
            <a:ext cx="7696200" cy="385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257300" indent="-4572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Contractual arrangement between a franchisor and a franchisee.</a:t>
            </a:r>
          </a:p>
          <a:p>
            <a:pPr lvl="2">
              <a:lnSpc>
                <a:spcPct val="125000"/>
              </a:lnSpc>
              <a:spcBef>
                <a:spcPct val="50000"/>
              </a:spcBef>
              <a:buClr>
                <a:srgbClr val="CC0000"/>
              </a:buClr>
              <a:buSzPct val="80000"/>
              <a:buFont typeface="Arial" charset="0"/>
              <a:buChar char="►"/>
            </a:pPr>
            <a:r>
              <a:rPr lang="en-US" altLang="en-US" sz="2000" dirty="0">
                <a:solidFill>
                  <a:srgbClr val="CC0000"/>
                </a:solidFill>
                <a:latin typeface="Liberation Sans" panose="020B0604020202020204" pitchFamily="34" charset="0"/>
              </a:rPr>
              <a:t>BP</a:t>
            </a:r>
            <a:r>
              <a:rPr lang="en-US" altLang="en-US" sz="2000" b="0" dirty="0">
                <a:latin typeface="Liberation Sans" panose="020B0604020202020204" pitchFamily="34" charset="0"/>
              </a:rPr>
              <a:t> (GBR), </a:t>
            </a:r>
            <a:r>
              <a:rPr lang="en-US" altLang="en-US" sz="2000" dirty="0">
                <a:solidFill>
                  <a:srgbClr val="CC0000"/>
                </a:solidFill>
                <a:latin typeface="Liberation Sans" panose="020B0604020202020204" pitchFamily="34" charset="0"/>
              </a:rPr>
              <a:t>Subway</a:t>
            </a:r>
            <a:r>
              <a:rPr lang="en-US" altLang="en-US" sz="2000" b="0" dirty="0">
                <a:latin typeface="Liberation Sans" panose="020B0604020202020204" pitchFamily="34" charset="0"/>
              </a:rPr>
              <a:t> (USA), and </a:t>
            </a:r>
            <a:r>
              <a:rPr lang="en-US" altLang="en-US" sz="2000" dirty="0">
                <a:solidFill>
                  <a:srgbClr val="CC0000"/>
                </a:solidFill>
                <a:latin typeface="Liberation Sans" panose="020B0604020202020204" pitchFamily="34" charset="0"/>
              </a:rPr>
              <a:t>Europcar</a:t>
            </a:r>
            <a:r>
              <a:rPr lang="en-US" altLang="en-US" sz="2000" b="0" dirty="0">
                <a:latin typeface="Liberation Sans" panose="020B0604020202020204" pitchFamily="34" charset="0"/>
              </a:rPr>
              <a:t> are franchises.</a:t>
            </a:r>
          </a:p>
          <a:p>
            <a:pPr lvl="1">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Franchise (or license) with a limited-life should be amortized to expense over its useful life.</a:t>
            </a:r>
          </a:p>
          <a:p>
            <a:pPr lvl="1">
              <a:lnSpc>
                <a:spcPct val="125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Franchise (or license) with an indefinite life is not amortized.</a:t>
            </a:r>
          </a:p>
        </p:txBody>
      </p:sp>
      <p:sp>
        <p:nvSpPr>
          <p:cNvPr id="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Tx/>
              <a:buFontTx/>
              <a:buNone/>
            </a:pPr>
            <a:r>
              <a:rPr lang="en-US" altLang="en-US" sz="3200" i="0" dirty="0">
                <a:solidFill>
                  <a:srgbClr val="CC0000"/>
                </a:solidFill>
                <a:effectLst/>
                <a:latin typeface="Liberation Sans" panose="020B0604020202020204" pitchFamily="34" charset="0"/>
              </a:rPr>
              <a:t>Accounting for Intangible Assets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Text Box 2"/>
          <p:cNvSpPr txBox="1">
            <a:spLocks noChangeArrowheads="1"/>
          </p:cNvSpPr>
          <p:nvPr/>
        </p:nvSpPr>
        <p:spPr bwMode="auto">
          <a:xfrm>
            <a:off x="596900" y="1870075"/>
            <a:ext cx="7861300" cy="837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buClrTx/>
              <a:buSzTx/>
              <a:buFontTx/>
              <a:buNone/>
            </a:pPr>
            <a:r>
              <a:rPr lang="en-US" altLang="en-US" sz="2200" dirty="0">
                <a:latin typeface="Liberation Sans" panose="020B0604020202020204" pitchFamily="34" charset="0"/>
              </a:rPr>
              <a:t>All necessary costs</a:t>
            </a:r>
            <a:r>
              <a:rPr lang="en-US" altLang="en-US" sz="2200" b="0" dirty="0">
                <a:latin typeface="Liberation Sans" panose="020B0604020202020204" pitchFamily="34" charset="0"/>
              </a:rPr>
              <a:t> incurred in making land </a:t>
            </a:r>
            <a:r>
              <a:rPr lang="en-US" altLang="en-US" sz="2200" dirty="0">
                <a:latin typeface="Liberation Sans" panose="020B0604020202020204" pitchFamily="34" charset="0"/>
              </a:rPr>
              <a:t>ready for its intended use</a:t>
            </a:r>
            <a:r>
              <a:rPr lang="en-US" altLang="en-US" sz="2200" b="0" dirty="0">
                <a:latin typeface="Liberation Sans" panose="020B0604020202020204" pitchFamily="34" charset="0"/>
              </a:rPr>
              <a:t> increase </a:t>
            </a:r>
            <a:r>
              <a:rPr lang="en-US" altLang="en-US" sz="2200" dirty="0">
                <a:latin typeface="Liberation Sans" panose="020B0604020202020204" pitchFamily="34" charset="0"/>
              </a:rPr>
              <a:t>(debit)</a:t>
            </a:r>
            <a:r>
              <a:rPr lang="en-US" altLang="en-US" sz="2200" b="0" dirty="0">
                <a:latin typeface="Liberation Sans" panose="020B0604020202020204" pitchFamily="34" charset="0"/>
              </a:rPr>
              <a:t> the Land account.</a:t>
            </a:r>
          </a:p>
        </p:txBody>
      </p:sp>
      <p:sp>
        <p:nvSpPr>
          <p:cNvPr id="1025029" name="Text Box 5"/>
          <p:cNvSpPr txBox="1">
            <a:spLocks noChangeArrowheads="1"/>
          </p:cNvSpPr>
          <p:nvPr/>
        </p:nvSpPr>
        <p:spPr bwMode="auto">
          <a:xfrm>
            <a:off x="596900" y="2832100"/>
            <a:ext cx="7861300" cy="3326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800100" indent="-457200">
              <a:defRPr sz="2400">
                <a:solidFill>
                  <a:schemeClr val="tx1"/>
                </a:solidFill>
                <a:latin typeface="Times New Roman" pitchFamily="18" charset="0"/>
              </a:defRPr>
            </a:lvl3pPr>
            <a:lvl4pPr marL="2289175" indent="-457200">
              <a:defRPr sz="2400">
                <a:solidFill>
                  <a:schemeClr val="tx1"/>
                </a:solidFill>
                <a:latin typeface="Times New Roman" pitchFamily="18" charset="0"/>
              </a:defRPr>
            </a:lvl4pPr>
            <a:lvl5pPr marL="2860675" indent="-457200">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marL="4763" lvl="1">
              <a:lnSpc>
                <a:spcPct val="115000"/>
              </a:lnSpc>
              <a:spcBef>
                <a:spcPct val="40000"/>
              </a:spcBef>
              <a:buClr>
                <a:srgbClr val="800000"/>
              </a:buClr>
              <a:buSzTx/>
              <a:buFontTx/>
              <a:buNone/>
            </a:pPr>
            <a:r>
              <a:rPr lang="en-US" altLang="en-US" sz="2200" dirty="0">
                <a:latin typeface="Liberation Sans" panose="020B0604020202020204" pitchFamily="34" charset="0"/>
              </a:rPr>
              <a:t>Costs typically include:</a:t>
            </a:r>
          </a:p>
          <a:p>
            <a:pPr lvl="2">
              <a:lnSpc>
                <a:spcPct val="115000"/>
              </a:lnSpc>
              <a:spcBef>
                <a:spcPct val="40000"/>
              </a:spcBef>
              <a:buClr>
                <a:srgbClr val="800000"/>
              </a:buClr>
              <a:buSzTx/>
              <a:buFontTx/>
              <a:buAutoNum type="arabicParenR"/>
            </a:pPr>
            <a:r>
              <a:rPr lang="en-US" altLang="en-US" sz="2100" b="0" dirty="0">
                <a:latin typeface="Liberation Sans" panose="020B0604020202020204" pitchFamily="34" charset="0"/>
              </a:rPr>
              <a:t>cash purchase price, </a:t>
            </a:r>
          </a:p>
          <a:p>
            <a:pPr lvl="2">
              <a:lnSpc>
                <a:spcPct val="115000"/>
              </a:lnSpc>
              <a:spcBef>
                <a:spcPct val="40000"/>
              </a:spcBef>
              <a:buClr>
                <a:srgbClr val="800000"/>
              </a:buClr>
              <a:buSzTx/>
              <a:buFontTx/>
              <a:buAutoNum type="arabicParenR"/>
            </a:pPr>
            <a:r>
              <a:rPr lang="en-US" altLang="en-US" sz="2100" b="0" dirty="0">
                <a:latin typeface="Liberation Sans" panose="020B0604020202020204" pitchFamily="34" charset="0"/>
              </a:rPr>
              <a:t>closing costs such as title and attorney’s fees, </a:t>
            </a:r>
          </a:p>
          <a:p>
            <a:pPr lvl="2">
              <a:lnSpc>
                <a:spcPct val="115000"/>
              </a:lnSpc>
              <a:spcBef>
                <a:spcPct val="40000"/>
              </a:spcBef>
              <a:buClr>
                <a:srgbClr val="800000"/>
              </a:buClr>
              <a:buSzTx/>
              <a:buFontTx/>
              <a:buAutoNum type="arabicParenR"/>
            </a:pPr>
            <a:r>
              <a:rPr lang="en-US" altLang="en-US" sz="2100" b="0" dirty="0">
                <a:latin typeface="Liberation Sans" panose="020B0604020202020204" pitchFamily="34" charset="0"/>
              </a:rPr>
              <a:t>real estate brokers’ commissions,  </a:t>
            </a:r>
          </a:p>
          <a:p>
            <a:pPr lvl="2">
              <a:lnSpc>
                <a:spcPct val="115000"/>
              </a:lnSpc>
              <a:spcBef>
                <a:spcPct val="40000"/>
              </a:spcBef>
              <a:buClr>
                <a:srgbClr val="800000"/>
              </a:buClr>
              <a:buSzTx/>
              <a:buFontTx/>
              <a:buAutoNum type="arabicParenR"/>
            </a:pPr>
            <a:r>
              <a:rPr lang="en-US" altLang="en-US" sz="2100" b="0" dirty="0">
                <a:latin typeface="Liberation Sans" panose="020B0604020202020204" pitchFamily="34" charset="0"/>
              </a:rPr>
              <a:t>accrued property taxes and other liens assumed by the purchaser, and</a:t>
            </a:r>
          </a:p>
          <a:p>
            <a:pPr lvl="2">
              <a:lnSpc>
                <a:spcPct val="115000"/>
              </a:lnSpc>
              <a:spcBef>
                <a:spcPct val="40000"/>
              </a:spcBef>
              <a:buClr>
                <a:srgbClr val="800000"/>
              </a:buClr>
              <a:buSzTx/>
              <a:buFontTx/>
              <a:buAutoNum type="arabicParenR"/>
            </a:pPr>
            <a:r>
              <a:rPr lang="en-US" altLang="en-US" sz="2100" b="0" dirty="0">
                <a:latin typeface="Liberation Sans" panose="020B0604020202020204" pitchFamily="34" charset="0"/>
              </a:rPr>
              <a:t>clearing, leveling, demo of existing structures.</a:t>
            </a:r>
          </a:p>
        </p:txBody>
      </p:sp>
      <p:sp>
        <p:nvSpPr>
          <p:cNvPr id="1025034" name="Text Box 10"/>
          <p:cNvSpPr txBox="1">
            <a:spLocks noChangeArrowheads="1"/>
          </p:cNvSpPr>
          <p:nvPr/>
        </p:nvSpPr>
        <p:spPr bwMode="auto">
          <a:xfrm>
            <a:off x="609600" y="1219200"/>
            <a:ext cx="7620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LAND</a:t>
            </a:r>
            <a:endParaRPr lang="en-US" altLang="en-US" sz="2800" dirty="0">
              <a:solidFill>
                <a:srgbClr val="006600"/>
              </a:solidFill>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9"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6" name="Text Box 4"/>
          <p:cNvSpPr txBox="1">
            <a:spLocks noChangeArrowheads="1"/>
          </p:cNvSpPr>
          <p:nvPr/>
        </p:nvSpPr>
        <p:spPr bwMode="auto">
          <a:xfrm>
            <a:off x="6096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Tx/>
              <a:buSzPct val="80000"/>
              <a:buFontTx/>
              <a:buNone/>
            </a:pPr>
            <a:r>
              <a:rPr lang="en-US" altLang="en-US" sz="2800" dirty="0" smtClean="0">
                <a:solidFill>
                  <a:srgbClr val="006600"/>
                </a:solidFill>
                <a:latin typeface="Liberation Sans" panose="020B0604020202020204" pitchFamily="34" charset="0"/>
              </a:rPr>
              <a:t>GOODWILL</a:t>
            </a:r>
            <a:endParaRPr lang="en-US" altLang="en-US" sz="2800" dirty="0">
              <a:solidFill>
                <a:srgbClr val="006600"/>
              </a:solidFill>
              <a:latin typeface="Liberation Sans" panose="020B0604020202020204" pitchFamily="34" charset="0"/>
            </a:endParaRPr>
          </a:p>
        </p:txBody>
      </p:sp>
      <p:sp>
        <p:nvSpPr>
          <p:cNvPr id="909317" name="Text Box 5"/>
          <p:cNvSpPr txBox="1">
            <a:spLocks noChangeArrowheads="1"/>
          </p:cNvSpPr>
          <p:nvPr/>
        </p:nvSpPr>
        <p:spPr bwMode="auto">
          <a:xfrm>
            <a:off x="914400" y="1890713"/>
            <a:ext cx="7772400" cy="380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76313" indent="-404813">
              <a:defRPr sz="2400">
                <a:solidFill>
                  <a:schemeClr val="tx1"/>
                </a:solidFill>
                <a:latin typeface="Times New Roman" pitchFamily="18" charset="0"/>
              </a:defRPr>
            </a:lvl2pPr>
            <a:lvl3pPr marL="1090613">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CC0000"/>
              </a:buClr>
              <a:buSzPct val="80000"/>
              <a:buFont typeface="Wingdings" pitchFamily="2" charset="2"/>
              <a:buChar char="u"/>
            </a:pPr>
            <a:r>
              <a:rPr lang="en-US" altLang="en-US" sz="2100" dirty="0">
                <a:latin typeface="Liberation Sans" panose="020B0604020202020204" pitchFamily="34" charset="0"/>
              </a:rPr>
              <a:t>Includes</a:t>
            </a:r>
            <a:r>
              <a:rPr lang="en-US" altLang="en-US" sz="2100" b="0" dirty="0">
                <a:latin typeface="Liberation Sans" panose="020B0604020202020204" pitchFamily="34" charset="0"/>
              </a:rPr>
              <a:t> exceptional management, desirable location, good customer relations, skilled employees, high-quality products, etc. </a:t>
            </a:r>
          </a:p>
          <a:p>
            <a:pPr>
              <a:lnSpc>
                <a:spcPct val="120000"/>
              </a:lnSpc>
              <a:spcBef>
                <a:spcPct val="50000"/>
              </a:spcBef>
              <a:buClr>
                <a:srgbClr val="CC0000"/>
              </a:buClr>
              <a:buSzPct val="80000"/>
              <a:buFont typeface="Wingdings" pitchFamily="2" charset="2"/>
              <a:buChar char="u"/>
            </a:pPr>
            <a:r>
              <a:rPr lang="en-US" altLang="en-US" sz="2100" b="0" dirty="0">
                <a:latin typeface="Liberation Sans" panose="020B0604020202020204" pitchFamily="34" charset="0"/>
              </a:rPr>
              <a:t>Only recorded when an </a:t>
            </a:r>
            <a:r>
              <a:rPr lang="en-US" altLang="en-US" sz="2100" dirty="0">
                <a:latin typeface="Liberation Sans" panose="020B0604020202020204" pitchFamily="34" charset="0"/>
              </a:rPr>
              <a:t>entire business is purchased</a:t>
            </a:r>
            <a:r>
              <a:rPr lang="en-US" altLang="en-US" sz="2100" b="0" dirty="0">
                <a:latin typeface="Liberation Sans" panose="020B0604020202020204" pitchFamily="34" charset="0"/>
              </a:rPr>
              <a:t>.</a:t>
            </a:r>
          </a:p>
          <a:p>
            <a:pPr>
              <a:lnSpc>
                <a:spcPct val="120000"/>
              </a:lnSpc>
              <a:spcBef>
                <a:spcPct val="50000"/>
              </a:spcBef>
              <a:buClr>
                <a:srgbClr val="CC0000"/>
              </a:buClr>
              <a:buSzPct val="80000"/>
              <a:buFont typeface="Wingdings" pitchFamily="2" charset="2"/>
              <a:buChar char="u"/>
            </a:pPr>
            <a:r>
              <a:rPr lang="en-US" altLang="en-US" sz="2100" b="0" dirty="0">
                <a:latin typeface="Liberation Sans" panose="020B0604020202020204" pitchFamily="34" charset="0"/>
              </a:rPr>
              <a:t>Goodwill is recorded as the excess of </a:t>
            </a:r>
            <a:r>
              <a:rPr lang="en-US" altLang="en-US" sz="2100" dirty="0">
                <a:latin typeface="Liberation Sans" panose="020B0604020202020204" pitchFamily="34" charset="0"/>
              </a:rPr>
              <a:t>cost over the fair value of the net assets</a:t>
            </a:r>
            <a:r>
              <a:rPr lang="en-US" altLang="en-US" sz="2100" b="0" dirty="0">
                <a:latin typeface="Liberation Sans" panose="020B0604020202020204" pitchFamily="34" charset="0"/>
              </a:rPr>
              <a:t> acquired.</a:t>
            </a:r>
          </a:p>
          <a:p>
            <a:pPr>
              <a:lnSpc>
                <a:spcPct val="120000"/>
              </a:lnSpc>
              <a:spcBef>
                <a:spcPct val="50000"/>
              </a:spcBef>
              <a:buClr>
                <a:srgbClr val="CC0000"/>
              </a:buClr>
              <a:buSzPct val="80000"/>
              <a:buFont typeface="Wingdings" pitchFamily="2" charset="2"/>
              <a:buChar char="u"/>
            </a:pPr>
            <a:r>
              <a:rPr lang="en-US" altLang="en-US" sz="2100" b="0" dirty="0">
                <a:latin typeface="Liberation Sans" panose="020B0604020202020204" pitchFamily="34" charset="0"/>
              </a:rPr>
              <a:t>Internally created goodwill should not be capitalized.</a:t>
            </a:r>
          </a:p>
          <a:p>
            <a:pPr>
              <a:lnSpc>
                <a:spcPct val="120000"/>
              </a:lnSpc>
              <a:spcBef>
                <a:spcPct val="50000"/>
              </a:spcBef>
              <a:buClr>
                <a:srgbClr val="CC0000"/>
              </a:buClr>
              <a:buSzPct val="80000"/>
              <a:buFont typeface="Wingdings" pitchFamily="2" charset="2"/>
              <a:buChar char="u"/>
            </a:pPr>
            <a:r>
              <a:rPr lang="en-US" altLang="en-US" sz="2100" b="0" dirty="0">
                <a:latin typeface="Liberation Sans" panose="020B0604020202020204" pitchFamily="34" charset="0"/>
              </a:rPr>
              <a:t>Not amortized.</a:t>
            </a:r>
          </a:p>
        </p:txBody>
      </p:sp>
      <p:sp>
        <p:nvSpPr>
          <p:cNvPr id="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Tx/>
              <a:buFontTx/>
              <a:buNone/>
            </a:pPr>
            <a:r>
              <a:rPr lang="en-US" altLang="en-US" sz="3200" i="0" dirty="0">
                <a:solidFill>
                  <a:srgbClr val="CC0000"/>
                </a:solidFill>
                <a:effectLst/>
                <a:latin typeface="Liberation Sans" panose="020B0604020202020204" pitchFamily="34" charset="0"/>
              </a:rPr>
              <a:t>Accounting for Intangible Assets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84496" y="465468"/>
            <a:ext cx="2868304"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99"/>
                </a:solidFill>
                <a:latin typeface="Liberation Sans" panose="020B0604020202020204" pitchFamily="34" charset="0"/>
              </a:rPr>
              <a:t>Global Insight</a:t>
            </a:r>
            <a:endParaRPr lang="en-US" altLang="en-US" sz="2800" b="1" i="0" dirty="0">
              <a:solidFill>
                <a:srgbClr val="006699"/>
              </a:solidFill>
              <a:latin typeface="Liberation Sans" panose="020B0604020202020204" pitchFamily="34" charset="0"/>
            </a:endParaRPr>
          </a:p>
        </p:txBody>
      </p:sp>
      <p:sp>
        <p:nvSpPr>
          <p:cNvPr id="2" name="Rectangle 1"/>
          <p:cNvSpPr/>
          <p:nvPr/>
        </p:nvSpPr>
        <p:spPr>
          <a:xfrm>
            <a:off x="457200" y="1066800"/>
            <a:ext cx="8229600" cy="5189113"/>
          </a:xfrm>
          <a:prstGeom prst="rect">
            <a:avLst/>
          </a:prstGeom>
        </p:spPr>
        <p:txBody>
          <a:bodyPr wrap="square">
            <a:spAutoFit/>
          </a:bodyPr>
          <a:lstStyle/>
          <a:p>
            <a:pPr algn="just">
              <a:lnSpc>
                <a:spcPct val="114000"/>
              </a:lnSpc>
              <a:spcBef>
                <a:spcPts val="900"/>
              </a:spcBef>
            </a:pPr>
            <a:r>
              <a:rPr lang="en-US" sz="1900" dirty="0">
                <a:latin typeface="Liberation Sans" panose="020B0604020202020204" pitchFamily="34" charset="0"/>
              </a:rPr>
              <a:t>Should Companies Write Up Goodwill?</a:t>
            </a:r>
            <a:endParaRPr lang="en-US" altLang="en-US" sz="1900" dirty="0">
              <a:solidFill>
                <a:srgbClr val="800080"/>
              </a:solidFill>
              <a:latin typeface="Liberation Sans" panose="020B0604020202020204" pitchFamily="34" charset="0"/>
            </a:endParaRPr>
          </a:p>
          <a:p>
            <a:pPr algn="just">
              <a:lnSpc>
                <a:spcPct val="114000"/>
              </a:lnSpc>
              <a:spcBef>
                <a:spcPts val="600"/>
              </a:spcBef>
            </a:pPr>
            <a:r>
              <a:rPr lang="en-US" sz="1900" dirty="0" smtClean="0">
                <a:solidFill>
                  <a:srgbClr val="CC0000"/>
                </a:solidFill>
                <a:latin typeface="Liberation Sans" panose="020B0604020202020204" pitchFamily="34" charset="0"/>
              </a:rPr>
              <a:t>SoftBank </a:t>
            </a:r>
            <a:r>
              <a:rPr lang="en-US" sz="1900" dirty="0">
                <a:solidFill>
                  <a:srgbClr val="CC0000"/>
                </a:solidFill>
                <a:latin typeface="Liberation Sans" panose="020B0604020202020204" pitchFamily="34" charset="0"/>
              </a:rPr>
              <a:t>Corp. </a:t>
            </a:r>
            <a:r>
              <a:rPr lang="en-US" sz="1900" b="0" dirty="0">
                <a:latin typeface="Liberation Sans" panose="020B0604020202020204" pitchFamily="34" charset="0"/>
              </a:rPr>
              <a:t>(JPN</a:t>
            </a:r>
            <a:r>
              <a:rPr lang="en-US" sz="1900" b="0" dirty="0" smtClean="0">
                <a:latin typeface="Liberation Sans" panose="020B0604020202020204" pitchFamily="34" charset="0"/>
              </a:rPr>
              <a:t>) at </a:t>
            </a:r>
            <a:r>
              <a:rPr lang="en-US" sz="1900" b="0" dirty="0">
                <a:latin typeface="Liberation Sans" panose="020B0604020202020204" pitchFamily="34" charset="0"/>
              </a:rPr>
              <a:t>one time </a:t>
            </a:r>
            <a:r>
              <a:rPr lang="en-US" sz="1900" b="0" dirty="0" smtClean="0">
                <a:latin typeface="Liberation Sans" panose="020B0604020202020204" pitchFamily="34" charset="0"/>
              </a:rPr>
              <a:t>was the </a:t>
            </a:r>
            <a:r>
              <a:rPr lang="en-US" sz="1900" b="0" dirty="0">
                <a:latin typeface="Liberation Sans" panose="020B0604020202020204" pitchFamily="34" charset="0"/>
              </a:rPr>
              <a:t>country’s </a:t>
            </a:r>
            <a:r>
              <a:rPr lang="en-US" sz="1900" b="0" dirty="0" smtClean="0">
                <a:latin typeface="Liberation Sans" panose="020B0604020202020204" pitchFamily="34" charset="0"/>
              </a:rPr>
              <a:t>largest Internet </a:t>
            </a:r>
            <a:r>
              <a:rPr lang="en-US" sz="1900" b="0" dirty="0">
                <a:latin typeface="Liberation Sans" panose="020B0604020202020204" pitchFamily="34" charset="0"/>
              </a:rPr>
              <a:t>company. </a:t>
            </a:r>
            <a:r>
              <a:rPr lang="en-US" sz="1900" b="0" dirty="0" smtClean="0">
                <a:latin typeface="Liberation Sans" panose="020B0604020202020204" pitchFamily="34" charset="0"/>
              </a:rPr>
              <a:t>It boosted </a:t>
            </a:r>
            <a:r>
              <a:rPr lang="en-US" sz="1900" b="0" dirty="0">
                <a:latin typeface="Liberation Sans" panose="020B0604020202020204" pitchFamily="34" charset="0"/>
              </a:rPr>
              <a:t>the </a:t>
            </a:r>
            <a:r>
              <a:rPr lang="en-US" sz="1900" b="0" dirty="0" smtClean="0">
                <a:latin typeface="Liberation Sans" panose="020B0604020202020204" pitchFamily="34" charset="0"/>
              </a:rPr>
              <a:t>profit margin </a:t>
            </a:r>
            <a:r>
              <a:rPr lang="en-US" sz="1900" b="0" dirty="0">
                <a:latin typeface="Liberation Sans" panose="020B0604020202020204" pitchFamily="34" charset="0"/>
              </a:rPr>
              <a:t>of its </a:t>
            </a:r>
            <a:r>
              <a:rPr lang="en-US" sz="1900" b="0" dirty="0" smtClean="0">
                <a:latin typeface="Liberation Sans" panose="020B0604020202020204" pitchFamily="34" charset="0"/>
              </a:rPr>
              <a:t>mobile phone unit from 3.2</a:t>
            </a:r>
            <a:r>
              <a:rPr lang="en-US" sz="1900" b="0" dirty="0">
                <a:latin typeface="Liberation Sans" panose="020B0604020202020204" pitchFamily="34" charset="0"/>
              </a:rPr>
              <a:t>% to 11.2% </a:t>
            </a:r>
            <a:r>
              <a:rPr lang="en-US" sz="1900" b="0" dirty="0" smtClean="0">
                <a:latin typeface="Liberation Sans" panose="020B0604020202020204" pitchFamily="34" charset="0"/>
              </a:rPr>
              <a:t>through what </a:t>
            </a:r>
            <a:r>
              <a:rPr lang="en-US" sz="1900" b="0" dirty="0">
                <a:latin typeface="Liberation Sans" panose="020B0604020202020204" pitchFamily="34" charset="0"/>
              </a:rPr>
              <a:t>appeared </a:t>
            </a:r>
            <a:r>
              <a:rPr lang="en-US" sz="1900" b="0" dirty="0" smtClean="0">
                <a:latin typeface="Liberation Sans" panose="020B0604020202020204" pitchFamily="34" charset="0"/>
              </a:rPr>
              <a:t>to some </a:t>
            </a:r>
            <a:r>
              <a:rPr lang="en-US" sz="1900" b="0" dirty="0">
                <a:latin typeface="Liberation Sans" panose="020B0604020202020204" pitchFamily="34" charset="0"/>
              </a:rPr>
              <a:t>as </a:t>
            </a:r>
            <a:r>
              <a:rPr lang="en-US" sz="1900" b="0" dirty="0" smtClean="0">
                <a:latin typeface="Liberation Sans" panose="020B0604020202020204" pitchFamily="34" charset="0"/>
              </a:rPr>
              <a:t>accounting tricks</a:t>
            </a:r>
            <a:r>
              <a:rPr lang="en-US" sz="1900" b="0" dirty="0">
                <a:latin typeface="Liberation Sans" panose="020B0604020202020204" pitchFamily="34" charset="0"/>
              </a:rPr>
              <a:t>. What did it do</a:t>
            </a:r>
            <a:r>
              <a:rPr lang="en-US" sz="1900" b="0" dirty="0" smtClean="0">
                <a:latin typeface="Liberation Sans" panose="020B0604020202020204" pitchFamily="34" charset="0"/>
              </a:rPr>
              <a:t>? It </a:t>
            </a:r>
            <a:r>
              <a:rPr lang="en-US" sz="1900" b="0" dirty="0">
                <a:latin typeface="Liberation Sans" panose="020B0604020202020204" pitchFamily="34" charset="0"/>
              </a:rPr>
              <a:t>wrote down </a:t>
            </a:r>
            <a:r>
              <a:rPr lang="en-US" sz="1900" b="0" dirty="0" smtClean="0">
                <a:latin typeface="Liberation Sans" panose="020B0604020202020204" pitchFamily="34" charset="0"/>
              </a:rPr>
              <a:t>the value </a:t>
            </a:r>
            <a:r>
              <a:rPr lang="en-US" sz="1900" b="0" dirty="0">
                <a:latin typeface="Liberation Sans" panose="020B0604020202020204" pitchFamily="34" charset="0"/>
              </a:rPr>
              <a:t>of its </a:t>
            </a:r>
            <a:r>
              <a:rPr lang="en-US" sz="1900" b="0" dirty="0" smtClean="0">
                <a:latin typeface="Liberation Sans" panose="020B0604020202020204" pitchFamily="34" charset="0"/>
              </a:rPr>
              <a:t>mobile phone-unit </a:t>
            </a:r>
            <a:r>
              <a:rPr lang="en-US" sz="1900" b="0" dirty="0">
                <a:latin typeface="Liberation Sans" panose="020B0604020202020204" pitchFamily="34" charset="0"/>
              </a:rPr>
              <a:t>assets </a:t>
            </a:r>
            <a:r>
              <a:rPr lang="en-US" sz="1900" b="0" dirty="0" smtClean="0">
                <a:latin typeface="Liberation Sans" panose="020B0604020202020204" pitchFamily="34" charset="0"/>
              </a:rPr>
              <a:t>by half</a:t>
            </a:r>
            <a:r>
              <a:rPr lang="en-US" sz="1900" b="0" dirty="0">
                <a:latin typeface="Liberation Sans" panose="020B0604020202020204" pitchFamily="34" charset="0"/>
              </a:rPr>
              <a:t>. This would </a:t>
            </a:r>
            <a:r>
              <a:rPr lang="en-US" sz="1900" b="0" dirty="0" smtClean="0">
                <a:latin typeface="Liberation Sans" panose="020B0604020202020204" pitchFamily="34" charset="0"/>
              </a:rPr>
              <a:t>normally result </a:t>
            </a:r>
            <a:r>
              <a:rPr lang="en-US" sz="1900" b="0" dirty="0">
                <a:latin typeface="Liberation Sans" panose="020B0604020202020204" pitchFamily="34" charset="0"/>
              </a:rPr>
              <a:t>in a </a:t>
            </a:r>
            <a:r>
              <a:rPr lang="en-US" sz="1900" b="0" dirty="0" smtClean="0">
                <a:latin typeface="Liberation Sans" panose="020B0604020202020204" pitchFamily="34" charset="0"/>
              </a:rPr>
              <a:t>huge loss</a:t>
            </a:r>
            <a:r>
              <a:rPr lang="en-US" sz="1900" b="0" dirty="0">
                <a:latin typeface="Liberation Sans" panose="020B0604020202020204" pitchFamily="34" charset="0"/>
              </a:rPr>
              <a:t>. But rather than take a loss, the company wrote </a:t>
            </a:r>
            <a:r>
              <a:rPr lang="en-US" sz="1900" b="0" dirty="0" smtClean="0">
                <a:latin typeface="Liberation Sans" panose="020B0604020202020204" pitchFamily="34" charset="0"/>
              </a:rPr>
              <a:t>up goodwill </a:t>
            </a:r>
            <a:r>
              <a:rPr lang="en-US" sz="1900" b="0" dirty="0">
                <a:latin typeface="Liberation Sans" panose="020B0604020202020204" pitchFamily="34" charset="0"/>
              </a:rPr>
              <a:t>by the same amount. How did this move </a:t>
            </a:r>
            <a:r>
              <a:rPr lang="en-US" sz="1900" b="0" dirty="0" smtClean="0">
                <a:latin typeface="Liberation Sans" panose="020B0604020202020204" pitchFamily="34" charset="0"/>
              </a:rPr>
              <a:t>increase earnings</a:t>
            </a:r>
            <a:r>
              <a:rPr lang="en-US" sz="1900" b="0" dirty="0">
                <a:latin typeface="Liberation Sans" panose="020B0604020202020204" pitchFamily="34" charset="0"/>
              </a:rPr>
              <a:t>? The assets were being depreciated over 10 years</a:t>
            </a:r>
            <a:r>
              <a:rPr lang="en-US" sz="1900" b="0" dirty="0" smtClean="0">
                <a:latin typeface="Liberation Sans" panose="020B0604020202020204" pitchFamily="34" charset="0"/>
              </a:rPr>
              <a:t>, but </a:t>
            </a:r>
            <a:r>
              <a:rPr lang="en-US" sz="1900" b="0" dirty="0">
                <a:latin typeface="Liberation Sans" panose="020B0604020202020204" pitchFamily="34" charset="0"/>
              </a:rPr>
              <a:t>the company amortizes goodwill over 20 years. (</a:t>
            </a:r>
            <a:r>
              <a:rPr lang="en-US" sz="1900" b="0" dirty="0" smtClean="0">
                <a:latin typeface="Liberation Sans" panose="020B0604020202020204" pitchFamily="34" charset="0"/>
              </a:rPr>
              <a:t>Amortization of </a:t>
            </a:r>
            <a:r>
              <a:rPr lang="en-US" sz="1900" b="0" dirty="0">
                <a:latin typeface="Liberation Sans" panose="020B0604020202020204" pitchFamily="34" charset="0"/>
              </a:rPr>
              <a:t>goodwill was allowed under the </a:t>
            </a:r>
            <a:r>
              <a:rPr lang="en-US" sz="1900" b="0" dirty="0" smtClean="0">
                <a:latin typeface="Liberation Sans" panose="020B0604020202020204" pitchFamily="34" charset="0"/>
              </a:rPr>
              <a:t>accounting standards </a:t>
            </a:r>
            <a:r>
              <a:rPr lang="en-US" sz="1900" b="0" dirty="0">
                <a:latin typeface="Liberation Sans" panose="020B0604020202020204" pitchFamily="34" charset="0"/>
              </a:rPr>
              <a:t>it followed at that time.) While the new </a:t>
            </a:r>
            <a:r>
              <a:rPr lang="en-US" sz="1900" b="0" dirty="0" smtClean="0">
                <a:latin typeface="Liberation Sans" panose="020B0604020202020204" pitchFamily="34" charset="0"/>
              </a:rPr>
              <a:t>treatment did </a:t>
            </a:r>
            <a:r>
              <a:rPr lang="en-US" sz="1900" b="0" dirty="0">
                <a:latin typeface="Liberation Sans" panose="020B0604020202020204" pitchFamily="34" charset="0"/>
              </a:rPr>
              <a:t>not break any rules, the company was </a:t>
            </a:r>
            <a:r>
              <a:rPr lang="en-US" sz="1900" b="0" dirty="0" smtClean="0">
                <a:latin typeface="Liberation Sans" panose="020B0604020202020204" pitchFamily="34" charset="0"/>
              </a:rPr>
              <a:t>criticized by </a:t>
            </a:r>
            <a:r>
              <a:rPr lang="en-US" sz="1900" b="0" dirty="0">
                <a:latin typeface="Liberation Sans" panose="020B0604020202020204" pitchFamily="34" charset="0"/>
              </a:rPr>
              <a:t>investors for not providing </a:t>
            </a:r>
            <a:r>
              <a:rPr lang="en-US" sz="1900" b="0" dirty="0" smtClean="0">
                <a:latin typeface="Liberation Sans" panose="020B0604020202020204" pitchFamily="34" charset="0"/>
              </a:rPr>
              <a:t>sufficient justification </a:t>
            </a:r>
            <a:r>
              <a:rPr lang="en-US" sz="1900" b="0" dirty="0">
                <a:latin typeface="Liberation Sans" panose="020B0604020202020204" pitchFamily="34" charset="0"/>
              </a:rPr>
              <a:t>or </a:t>
            </a:r>
            <a:r>
              <a:rPr lang="en-US" sz="1900" b="0" dirty="0" smtClean="0">
                <a:latin typeface="Liberation Sans" panose="020B0604020202020204" pitchFamily="34" charset="0"/>
              </a:rPr>
              <a:t>a detailed </a:t>
            </a:r>
            <a:r>
              <a:rPr lang="en-US" sz="1900" b="0" dirty="0">
                <a:latin typeface="Liberation Sans" panose="020B0604020202020204" pitchFamily="34" charset="0"/>
              </a:rPr>
              <a:t>explanation for the sudden shift in policy</a:t>
            </a:r>
            <a:r>
              <a:rPr lang="en-US" sz="1900" b="0" dirty="0" smtClean="0">
                <a:latin typeface="Liberation Sans" panose="020B0604020202020204" pitchFamily="34" charset="0"/>
              </a:rPr>
              <a:t>. </a:t>
            </a:r>
          </a:p>
          <a:p>
            <a:pPr algn="just">
              <a:lnSpc>
                <a:spcPct val="114000"/>
              </a:lnSpc>
              <a:spcBef>
                <a:spcPts val="600"/>
              </a:spcBef>
            </a:pPr>
            <a:r>
              <a:rPr lang="en-US" sz="1700" b="0" i="1" dirty="0" smtClean="0">
                <a:latin typeface="Liberation Sans" panose="020B0604020202020204" pitchFamily="34" charset="0"/>
              </a:rPr>
              <a:t>Source</a:t>
            </a:r>
            <a:r>
              <a:rPr lang="en-US" sz="1700" b="0" i="1" dirty="0">
                <a:latin typeface="Liberation Sans" panose="020B0604020202020204" pitchFamily="34" charset="0"/>
              </a:rPr>
              <a:t>: </a:t>
            </a:r>
            <a:r>
              <a:rPr lang="en-US" sz="1700" b="0" dirty="0">
                <a:latin typeface="Liberation Sans" panose="020B0604020202020204" pitchFamily="34" charset="0"/>
              </a:rPr>
              <a:t>Andrew Morse and Yukari Iwatani Kane, “</a:t>
            </a:r>
            <a:r>
              <a:rPr lang="en-US" sz="1700" b="0" dirty="0" smtClean="0">
                <a:latin typeface="Liberation Sans" panose="020B0604020202020204" pitchFamily="34" charset="0"/>
              </a:rPr>
              <a:t>SoftBank’s Accounting </a:t>
            </a:r>
            <a:r>
              <a:rPr lang="en-US" sz="1700" b="0" dirty="0">
                <a:latin typeface="Liberation Sans" panose="020B0604020202020204" pitchFamily="34" charset="0"/>
              </a:rPr>
              <a:t>Shift Raises Eyebrows,” </a:t>
            </a:r>
            <a:r>
              <a:rPr lang="en-US" sz="1700" b="0" i="1" dirty="0">
                <a:latin typeface="Liberation Sans" panose="020B0604020202020204" pitchFamily="34" charset="0"/>
              </a:rPr>
              <a:t>Wall Street </a:t>
            </a:r>
            <a:r>
              <a:rPr lang="en-US" sz="1700" b="0" i="1" dirty="0" smtClean="0">
                <a:latin typeface="Liberation Sans" panose="020B0604020202020204" pitchFamily="34" charset="0"/>
              </a:rPr>
              <a:t>Journal </a:t>
            </a:r>
            <a:r>
              <a:rPr lang="en-US" sz="1700" b="0" dirty="0" smtClean="0">
                <a:latin typeface="Liberation Sans" panose="020B0604020202020204" pitchFamily="34" charset="0"/>
              </a:rPr>
              <a:t>(</a:t>
            </a:r>
            <a:r>
              <a:rPr lang="en-US" sz="1700" b="0" dirty="0">
                <a:latin typeface="Liberation Sans" panose="020B0604020202020204" pitchFamily="34" charset="0"/>
              </a:rPr>
              <a:t>August 28, 2007), p. C1.</a:t>
            </a:r>
          </a:p>
        </p:txBody>
      </p:sp>
      <p:sp>
        <p:nvSpPr>
          <p:cNvPr id="10" name="Rectangle 9"/>
          <p:cNvSpPr/>
          <p:nvPr/>
        </p:nvSpPr>
        <p:spPr bwMode="auto">
          <a:xfrm>
            <a:off x="332096" y="353704"/>
            <a:ext cx="8458200" cy="58946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Rectangle 10"/>
          <p:cNvSpPr/>
          <p:nvPr/>
        </p:nvSpPr>
        <p:spPr bwMode="auto">
          <a:xfrm>
            <a:off x="318448" y="6239442"/>
            <a:ext cx="8476488" cy="161358"/>
          </a:xfrm>
          <a:prstGeom prst="rect">
            <a:avLst/>
          </a:prstGeom>
          <a:solidFill>
            <a:srgbClr val="00669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2"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4220077228"/>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3" name="Text Box 3"/>
          <p:cNvSpPr txBox="1">
            <a:spLocks noChangeArrowheads="1"/>
          </p:cNvSpPr>
          <p:nvPr/>
        </p:nvSpPr>
        <p:spPr bwMode="auto">
          <a:xfrm>
            <a:off x="609600" y="1295400"/>
            <a:ext cx="5194300" cy="2884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4025">
              <a:defRPr sz="2400">
                <a:solidFill>
                  <a:schemeClr val="tx1"/>
                </a:solidFill>
                <a:latin typeface="Times New Roman" pitchFamily="18" charset="0"/>
              </a:defRPr>
            </a:lvl1pPr>
            <a:lvl2pPr marL="685800" indent="-457200" defTabSz="454025">
              <a:defRPr sz="2400">
                <a:solidFill>
                  <a:schemeClr val="tx1"/>
                </a:solidFill>
                <a:latin typeface="Times New Roman" pitchFamily="18" charset="0"/>
              </a:defRPr>
            </a:lvl2pPr>
            <a:lvl3pPr marL="2055813" indent="-457200" defTabSz="454025">
              <a:defRPr sz="2400">
                <a:solidFill>
                  <a:schemeClr val="tx1"/>
                </a:solidFill>
                <a:latin typeface="Times New Roman" pitchFamily="18" charset="0"/>
              </a:defRPr>
            </a:lvl3pPr>
            <a:lvl4pPr marL="2627313" indent="-457200" defTabSz="454025">
              <a:defRPr sz="2400">
                <a:solidFill>
                  <a:schemeClr val="tx1"/>
                </a:solidFill>
                <a:latin typeface="Times New Roman" pitchFamily="18" charset="0"/>
              </a:defRPr>
            </a:lvl4pPr>
            <a:lvl5pPr marL="3198813" indent="-457200" defTabSz="454025">
              <a:defRPr sz="2400">
                <a:solidFill>
                  <a:schemeClr val="tx1"/>
                </a:solidFill>
                <a:latin typeface="Times New Roman" pitchFamily="18" charset="0"/>
              </a:defRPr>
            </a:lvl5pPr>
            <a:lvl6pPr marL="3656013" indent="-457200" defTabSz="454025" eaLnBrk="0" fontAlgn="base" hangingPunct="0">
              <a:spcBef>
                <a:spcPct val="0"/>
              </a:spcBef>
              <a:spcAft>
                <a:spcPct val="0"/>
              </a:spcAft>
              <a:defRPr sz="2400">
                <a:solidFill>
                  <a:schemeClr val="tx1"/>
                </a:solidFill>
                <a:latin typeface="Times New Roman" pitchFamily="18" charset="0"/>
              </a:defRPr>
            </a:lvl6pPr>
            <a:lvl7pPr marL="4113213" indent="-457200" defTabSz="454025" eaLnBrk="0" fontAlgn="base" hangingPunct="0">
              <a:spcBef>
                <a:spcPct val="0"/>
              </a:spcBef>
              <a:spcAft>
                <a:spcPct val="0"/>
              </a:spcAft>
              <a:defRPr sz="2400">
                <a:solidFill>
                  <a:schemeClr val="tx1"/>
                </a:solidFill>
                <a:latin typeface="Times New Roman" pitchFamily="18" charset="0"/>
              </a:defRPr>
            </a:lvl7pPr>
            <a:lvl8pPr marL="4570413" indent="-457200" defTabSz="454025" eaLnBrk="0" fontAlgn="base" hangingPunct="0">
              <a:spcBef>
                <a:spcPct val="0"/>
              </a:spcBef>
              <a:spcAft>
                <a:spcPct val="0"/>
              </a:spcAft>
              <a:defRPr sz="2400">
                <a:solidFill>
                  <a:schemeClr val="tx1"/>
                </a:solidFill>
                <a:latin typeface="Times New Roman" pitchFamily="18" charset="0"/>
              </a:defRPr>
            </a:lvl8pPr>
            <a:lvl9pPr marL="5027613" indent="-457200" defTabSz="454025"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chemeClr val="tx1"/>
              </a:buClr>
              <a:buSzTx/>
              <a:buFontTx/>
              <a:buNone/>
            </a:pPr>
            <a:r>
              <a:rPr lang="en-US" altLang="en-US" sz="2300" dirty="0">
                <a:latin typeface="Liberation Sans" panose="020B0604020202020204" pitchFamily="34" charset="0"/>
              </a:rPr>
              <a:t>Expenditures</a:t>
            </a:r>
            <a:r>
              <a:rPr lang="en-US" altLang="en-US" sz="2300" b="0" dirty="0">
                <a:latin typeface="Liberation Sans" panose="020B0604020202020204" pitchFamily="34" charset="0"/>
              </a:rPr>
              <a:t> that may lead to </a:t>
            </a:r>
          </a:p>
          <a:p>
            <a:pPr lvl="1">
              <a:lnSpc>
                <a:spcPct val="120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patents, </a:t>
            </a:r>
          </a:p>
          <a:p>
            <a:pPr lvl="1">
              <a:lnSpc>
                <a:spcPct val="120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copyrights, </a:t>
            </a:r>
          </a:p>
          <a:p>
            <a:pPr lvl="1">
              <a:lnSpc>
                <a:spcPct val="120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new processes, and </a:t>
            </a:r>
          </a:p>
          <a:p>
            <a:pPr lvl="1">
              <a:lnSpc>
                <a:spcPct val="120000"/>
              </a:lnSpc>
              <a:spcBef>
                <a:spcPct val="50000"/>
              </a:spcBef>
              <a:buClr>
                <a:srgbClr val="CC0000"/>
              </a:buClr>
              <a:buSzPct val="80000"/>
              <a:buFont typeface="Wingdings" pitchFamily="2" charset="2"/>
              <a:buChar char="u"/>
            </a:pPr>
            <a:r>
              <a:rPr lang="en-US" altLang="en-US" sz="2200" b="0" dirty="0">
                <a:latin typeface="Liberation Sans" panose="020B0604020202020204" pitchFamily="34" charset="0"/>
              </a:rPr>
              <a:t>new products.</a:t>
            </a:r>
          </a:p>
        </p:txBody>
      </p:sp>
      <p:sp>
        <p:nvSpPr>
          <p:cNvPr id="1162244" name="Text Box 4"/>
          <p:cNvSpPr txBox="1">
            <a:spLocks noChangeArrowheads="1"/>
          </p:cNvSpPr>
          <p:nvPr/>
        </p:nvSpPr>
        <p:spPr bwMode="auto">
          <a:xfrm>
            <a:off x="5334000" y="2438400"/>
            <a:ext cx="2590800" cy="132556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4025">
              <a:defRPr sz="2400">
                <a:solidFill>
                  <a:schemeClr val="tx1"/>
                </a:solidFill>
                <a:latin typeface="Times New Roman" pitchFamily="18" charset="0"/>
              </a:defRPr>
            </a:lvl1pPr>
            <a:lvl2pPr marL="1484313" indent="-457200" defTabSz="454025">
              <a:defRPr sz="2400">
                <a:solidFill>
                  <a:schemeClr val="tx1"/>
                </a:solidFill>
                <a:latin typeface="Times New Roman" pitchFamily="18" charset="0"/>
              </a:defRPr>
            </a:lvl2pPr>
            <a:lvl3pPr marL="2055813" indent="-457200" defTabSz="454025">
              <a:defRPr sz="2400">
                <a:solidFill>
                  <a:schemeClr val="tx1"/>
                </a:solidFill>
                <a:latin typeface="Times New Roman" pitchFamily="18" charset="0"/>
              </a:defRPr>
            </a:lvl3pPr>
            <a:lvl4pPr marL="2627313" indent="-457200" defTabSz="454025">
              <a:defRPr sz="2400">
                <a:solidFill>
                  <a:schemeClr val="tx1"/>
                </a:solidFill>
                <a:latin typeface="Times New Roman" pitchFamily="18" charset="0"/>
              </a:defRPr>
            </a:lvl4pPr>
            <a:lvl5pPr marL="3198813" indent="-457200" defTabSz="454025">
              <a:defRPr sz="2400">
                <a:solidFill>
                  <a:schemeClr val="tx1"/>
                </a:solidFill>
                <a:latin typeface="Times New Roman" pitchFamily="18" charset="0"/>
              </a:defRPr>
            </a:lvl5pPr>
            <a:lvl6pPr marL="3656013" indent="-457200" defTabSz="454025" eaLnBrk="0" fontAlgn="base" hangingPunct="0">
              <a:spcBef>
                <a:spcPct val="0"/>
              </a:spcBef>
              <a:spcAft>
                <a:spcPct val="0"/>
              </a:spcAft>
              <a:defRPr sz="2400">
                <a:solidFill>
                  <a:schemeClr val="tx1"/>
                </a:solidFill>
                <a:latin typeface="Times New Roman" pitchFamily="18" charset="0"/>
              </a:defRPr>
            </a:lvl6pPr>
            <a:lvl7pPr marL="4113213" indent="-457200" defTabSz="454025" eaLnBrk="0" fontAlgn="base" hangingPunct="0">
              <a:spcBef>
                <a:spcPct val="0"/>
              </a:spcBef>
              <a:spcAft>
                <a:spcPct val="0"/>
              </a:spcAft>
              <a:defRPr sz="2400">
                <a:solidFill>
                  <a:schemeClr val="tx1"/>
                </a:solidFill>
                <a:latin typeface="Times New Roman" pitchFamily="18" charset="0"/>
              </a:defRPr>
            </a:lvl7pPr>
            <a:lvl8pPr marL="4570413" indent="-457200" defTabSz="454025" eaLnBrk="0" fontAlgn="base" hangingPunct="0">
              <a:spcBef>
                <a:spcPct val="0"/>
              </a:spcBef>
              <a:spcAft>
                <a:spcPct val="0"/>
              </a:spcAft>
              <a:defRPr sz="2400">
                <a:solidFill>
                  <a:schemeClr val="tx1"/>
                </a:solidFill>
                <a:latin typeface="Times New Roman" pitchFamily="18" charset="0"/>
              </a:defRPr>
            </a:lvl8pPr>
            <a:lvl9pPr marL="5027613" indent="-457200" defTabSz="454025" eaLnBrk="0" fontAlgn="base" hangingPunct="0">
              <a:spcBef>
                <a:spcPct val="0"/>
              </a:spcBef>
              <a:spcAft>
                <a:spcPct val="0"/>
              </a:spcAft>
              <a:defRPr sz="2400">
                <a:solidFill>
                  <a:schemeClr val="tx1"/>
                </a:solidFill>
                <a:latin typeface="Times New Roman" pitchFamily="18" charset="0"/>
              </a:defRPr>
            </a:lvl9pPr>
          </a:lstStyle>
          <a:p>
            <a:pPr algn="ctr">
              <a:lnSpc>
                <a:spcPct val="110000"/>
              </a:lnSpc>
              <a:spcBef>
                <a:spcPct val="30000"/>
              </a:spcBef>
              <a:buClr>
                <a:schemeClr val="tx1"/>
              </a:buClr>
              <a:buSzTx/>
              <a:buFontTx/>
              <a:buNone/>
            </a:pPr>
            <a:r>
              <a:rPr lang="en-US" altLang="en-US" b="0" dirty="0">
                <a:latin typeface="Liberation Sans" panose="020B0604020202020204" pitchFamily="34" charset="0"/>
              </a:rPr>
              <a:t>All R &amp; D costs are </a:t>
            </a:r>
            <a:r>
              <a:rPr lang="en-US" altLang="en-US" dirty="0">
                <a:latin typeface="Liberation Sans" panose="020B0604020202020204" pitchFamily="34" charset="0"/>
              </a:rPr>
              <a:t>expensed when incurred</a:t>
            </a:r>
            <a:r>
              <a:rPr lang="en-US" altLang="en-US" b="0" dirty="0">
                <a:latin typeface="Liberation Sans" panose="020B0604020202020204" pitchFamily="34" charset="0"/>
              </a:rPr>
              <a:t>.</a:t>
            </a:r>
          </a:p>
        </p:txBody>
      </p:sp>
      <p:sp>
        <p:nvSpPr>
          <p:cNvPr id="1162246"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7879"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a:solidFill>
                  <a:srgbClr val="CC0000"/>
                </a:solidFill>
                <a:latin typeface="Liberation Sans" panose="020B0604020202020204" pitchFamily="34" charset="0"/>
              </a:rPr>
              <a:t>Research and Development Costs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Text Box 2"/>
          <p:cNvSpPr txBox="1">
            <a:spLocks noChangeArrowheads="1"/>
          </p:cNvSpPr>
          <p:nvPr/>
        </p:nvSpPr>
        <p:spPr bwMode="auto">
          <a:xfrm>
            <a:off x="609600" y="1295400"/>
            <a:ext cx="822960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Laser Scanner </a:t>
            </a:r>
            <a:r>
              <a:rPr lang="en-US" altLang="en-US" sz="2200" b="0" dirty="0" smtClean="0">
                <a:latin typeface="Liberation Sans" panose="020B0604020202020204" pitchFamily="34" charset="0"/>
              </a:rPr>
              <a:t>Ltd. </a:t>
            </a:r>
            <a:r>
              <a:rPr lang="en-US" altLang="en-US" sz="2200" b="0" dirty="0">
                <a:latin typeface="Liberation Sans" panose="020B0604020202020204" pitchFamily="34" charset="0"/>
              </a:rPr>
              <a:t>spent NT$1 million on</a:t>
            </a:r>
          </a:p>
          <a:p>
            <a:pPr>
              <a:lnSpc>
                <a:spcPct val="120000"/>
              </a:lnSpc>
              <a:buClrTx/>
              <a:buSzTx/>
              <a:buFontTx/>
              <a:buNone/>
            </a:pPr>
            <a:r>
              <a:rPr lang="en-US" altLang="en-US" sz="2200" b="0" dirty="0">
                <a:latin typeface="Liberation Sans" panose="020B0604020202020204" pitchFamily="34" charset="0"/>
              </a:rPr>
              <a:t>research and NT$2 million on development of new products. Of the NT$2 million in development costs </a:t>
            </a:r>
            <a:r>
              <a:rPr lang="en-US" altLang="en-US" sz="2200" b="0" dirty="0" smtClean="0">
                <a:latin typeface="Liberation Sans" panose="020B0604020202020204" pitchFamily="34" charset="0"/>
              </a:rPr>
              <a:t>NT$400,000 </a:t>
            </a:r>
            <a:r>
              <a:rPr lang="en-US" altLang="en-US" sz="2200" b="0" dirty="0">
                <a:latin typeface="Liberation Sans" panose="020B0604020202020204" pitchFamily="34" charset="0"/>
              </a:rPr>
              <a:t>was incurred prior to technological feasibility and </a:t>
            </a:r>
            <a:r>
              <a:rPr lang="en-US" altLang="en-US" sz="2200" b="0" dirty="0" smtClean="0">
                <a:latin typeface="Liberation Sans" panose="020B0604020202020204" pitchFamily="34" charset="0"/>
              </a:rPr>
              <a:t>NT$1,600,000 </a:t>
            </a:r>
            <a:r>
              <a:rPr lang="en-US" altLang="en-US" sz="2200" b="0" dirty="0">
                <a:latin typeface="Liberation Sans" panose="020B0604020202020204" pitchFamily="34" charset="0"/>
              </a:rPr>
              <a:t>was incurred after technological feasibility had been demonstrated. The company would record these costs as follows.</a:t>
            </a:r>
          </a:p>
        </p:txBody>
      </p:sp>
      <p:sp>
        <p:nvSpPr>
          <p:cNvPr id="1224708" name="Text Box 4"/>
          <p:cNvSpPr txBox="1">
            <a:spLocks noChangeArrowheads="1"/>
          </p:cNvSpPr>
          <p:nvPr/>
        </p:nvSpPr>
        <p:spPr bwMode="auto">
          <a:xfrm>
            <a:off x="914400" y="3962400"/>
            <a:ext cx="7924800" cy="144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5541963" algn="r"/>
                <a:tab pos="6972300" algn="r"/>
              </a:tabLst>
              <a:defRPr sz="2400">
                <a:solidFill>
                  <a:schemeClr val="tx1"/>
                </a:solidFill>
                <a:latin typeface="Times New Roman" pitchFamily="18" charset="0"/>
              </a:defRPr>
            </a:lvl1pPr>
            <a:lvl2pPr marL="1028700" indent="-457200">
              <a:tabLst>
                <a:tab pos="5541963" algn="r"/>
                <a:tab pos="6972300" algn="r"/>
              </a:tabLst>
              <a:defRPr sz="2400">
                <a:solidFill>
                  <a:schemeClr val="tx1"/>
                </a:solidFill>
                <a:latin typeface="Times New Roman" pitchFamily="18" charset="0"/>
              </a:defRPr>
            </a:lvl2pPr>
            <a:lvl3pPr marL="1600200" indent="-457200">
              <a:tabLst>
                <a:tab pos="5541963" algn="r"/>
                <a:tab pos="6972300" algn="r"/>
              </a:tabLst>
              <a:defRPr sz="2400">
                <a:solidFill>
                  <a:schemeClr val="tx1"/>
                </a:solidFill>
                <a:latin typeface="Times New Roman" pitchFamily="18" charset="0"/>
              </a:defRPr>
            </a:lvl3pPr>
            <a:lvl4pPr marL="2171700" indent="-457200">
              <a:tabLst>
                <a:tab pos="5541963" algn="r"/>
                <a:tab pos="6972300" algn="r"/>
              </a:tabLst>
              <a:defRPr sz="2400">
                <a:solidFill>
                  <a:schemeClr val="tx1"/>
                </a:solidFill>
                <a:latin typeface="Times New Roman" pitchFamily="18" charset="0"/>
              </a:defRPr>
            </a:lvl4pPr>
            <a:lvl5pPr marL="2743200" indent="-457200">
              <a:tabLst>
                <a:tab pos="5541963" algn="r"/>
                <a:tab pos="69723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1963" algn="r"/>
                <a:tab pos="69723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1963" algn="r"/>
                <a:tab pos="69723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1963" algn="r"/>
                <a:tab pos="69723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1963" algn="r"/>
                <a:tab pos="6972300" algn="r"/>
              </a:tabLst>
              <a:defRPr sz="2400">
                <a:solidFill>
                  <a:schemeClr val="tx1"/>
                </a:solidFill>
                <a:latin typeface="Times New Roman" pitchFamily="18" charset="0"/>
              </a:defRPr>
            </a:lvl9pPr>
          </a:lstStyle>
          <a:p>
            <a:pPr>
              <a:lnSpc>
                <a:spcPct val="120000"/>
              </a:lnSpc>
              <a:spcBef>
                <a:spcPct val="50000"/>
              </a:spcBef>
              <a:buClrTx/>
              <a:buSzTx/>
              <a:buFontTx/>
              <a:buNone/>
              <a:tabLst>
                <a:tab pos="6169025" algn="r"/>
                <a:tab pos="7656513" algn="r"/>
              </a:tabLst>
            </a:pPr>
            <a:r>
              <a:rPr lang="en-US" altLang="en-US" sz="2200" b="0" dirty="0">
                <a:latin typeface="Liberation Sans" panose="020B0604020202020204" pitchFamily="34" charset="0"/>
                <a:cs typeface="Arial" charset="0"/>
              </a:rPr>
              <a:t>Research </a:t>
            </a:r>
            <a:r>
              <a:rPr lang="en-US" altLang="en-US" sz="2200" b="0" dirty="0" smtClean="0">
                <a:latin typeface="Liberation Sans" panose="020B0604020202020204" pitchFamily="34" charset="0"/>
                <a:cs typeface="Arial" charset="0"/>
              </a:rPr>
              <a:t>and Development Expense </a:t>
            </a:r>
            <a:r>
              <a:rPr lang="en-US" altLang="en-US" sz="2200" b="0" dirty="0">
                <a:latin typeface="Liberation Sans" panose="020B0604020202020204" pitchFamily="34" charset="0"/>
                <a:cs typeface="Arial" charset="0"/>
              </a:rPr>
              <a:t>	</a:t>
            </a:r>
            <a:r>
              <a:rPr lang="en-US" altLang="en-US" sz="2200" b="0" dirty="0" smtClean="0">
                <a:latin typeface="Liberation Sans" panose="020B0604020202020204" pitchFamily="34" charset="0"/>
                <a:cs typeface="Arial" charset="0"/>
              </a:rPr>
              <a:t>1,400,000</a:t>
            </a:r>
            <a:endParaRPr lang="en-US" altLang="en-US" sz="2200" b="0" dirty="0">
              <a:latin typeface="Liberation Sans" panose="020B0604020202020204" pitchFamily="34" charset="0"/>
              <a:cs typeface="Arial" charset="0"/>
            </a:endParaRPr>
          </a:p>
          <a:p>
            <a:pPr>
              <a:lnSpc>
                <a:spcPct val="120000"/>
              </a:lnSpc>
              <a:spcBef>
                <a:spcPct val="20000"/>
              </a:spcBef>
              <a:buClrTx/>
              <a:buSzTx/>
              <a:buFontTx/>
              <a:buNone/>
              <a:tabLst>
                <a:tab pos="6169025" algn="r"/>
                <a:tab pos="7656513" algn="r"/>
              </a:tabLst>
            </a:pPr>
            <a:r>
              <a:rPr lang="en-US" altLang="en-US" sz="2200" b="0" dirty="0">
                <a:latin typeface="Liberation Sans" panose="020B0604020202020204" pitchFamily="34" charset="0"/>
                <a:cs typeface="Arial" charset="0"/>
              </a:rPr>
              <a:t>Development </a:t>
            </a:r>
            <a:r>
              <a:rPr lang="en-US" altLang="en-US" sz="2200" b="0" dirty="0" smtClean="0">
                <a:latin typeface="Liberation Sans" panose="020B0604020202020204" pitchFamily="34" charset="0"/>
                <a:cs typeface="Arial" charset="0"/>
              </a:rPr>
              <a:t>Costs </a:t>
            </a:r>
            <a:r>
              <a:rPr lang="en-US" altLang="en-US" sz="2200" b="0" dirty="0">
                <a:latin typeface="Liberation Sans" panose="020B0604020202020204" pitchFamily="34" charset="0"/>
                <a:cs typeface="Arial" charset="0"/>
              </a:rPr>
              <a:t>	</a:t>
            </a:r>
            <a:r>
              <a:rPr lang="en-US" altLang="en-US" sz="2200" b="0" dirty="0" smtClean="0">
                <a:latin typeface="Liberation Sans" panose="020B0604020202020204" pitchFamily="34" charset="0"/>
                <a:cs typeface="Arial" charset="0"/>
              </a:rPr>
              <a:t>1,600,000</a:t>
            </a:r>
            <a:endParaRPr lang="en-US" altLang="en-US" sz="2200" b="0" dirty="0">
              <a:latin typeface="Liberation Sans" panose="020B0604020202020204" pitchFamily="34" charset="0"/>
              <a:cs typeface="Arial" charset="0"/>
            </a:endParaRPr>
          </a:p>
          <a:p>
            <a:pPr>
              <a:lnSpc>
                <a:spcPct val="120000"/>
              </a:lnSpc>
              <a:spcBef>
                <a:spcPct val="20000"/>
              </a:spcBef>
              <a:buClrTx/>
              <a:buSzTx/>
              <a:buFontTx/>
              <a:buNone/>
              <a:tabLst>
                <a:tab pos="6169025" algn="r"/>
                <a:tab pos="7656513" algn="r"/>
              </a:tabLst>
            </a:pPr>
            <a:r>
              <a:rPr lang="en-US" altLang="en-US" sz="2200" b="0" dirty="0">
                <a:latin typeface="Liberation Sans" panose="020B0604020202020204" pitchFamily="34" charset="0"/>
                <a:cs typeface="Arial" charset="0"/>
              </a:rPr>
              <a:t>	Cash 		3,000,000</a:t>
            </a:r>
          </a:p>
        </p:txBody>
      </p:sp>
      <p:sp>
        <p:nvSpPr>
          <p:cNvPr id="7"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a:solidFill>
                  <a:srgbClr val="CC0000"/>
                </a:solidFill>
                <a:latin typeface="Liberation Sans" panose="020B0604020202020204" pitchFamily="34" charset="0"/>
              </a:rPr>
              <a:t>Research and Development Costs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4708">
                                            <p:txEl>
                                              <p:pRg st="0" end="0"/>
                                            </p:txEl>
                                          </p:spTgt>
                                        </p:tgtEl>
                                        <p:attrNameLst>
                                          <p:attrName>style.visibility</p:attrName>
                                        </p:attrNameLst>
                                      </p:cBhvr>
                                      <p:to>
                                        <p:strVal val="visible"/>
                                      </p:to>
                                    </p:set>
                                    <p:animEffect transition="in" filter="wipe(left)">
                                      <p:cBhvr>
                                        <p:cTn id="7" dur="500"/>
                                        <p:tgtEl>
                                          <p:spTgt spid="12247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4708">
                                            <p:txEl>
                                              <p:pRg st="1" end="1"/>
                                            </p:txEl>
                                          </p:spTgt>
                                        </p:tgtEl>
                                        <p:attrNameLst>
                                          <p:attrName>style.visibility</p:attrName>
                                        </p:attrNameLst>
                                      </p:cBhvr>
                                      <p:to>
                                        <p:strVal val="visible"/>
                                      </p:to>
                                    </p:set>
                                    <p:animEffect transition="in" filter="wipe(left)">
                                      <p:cBhvr>
                                        <p:cTn id="12" dur="500"/>
                                        <p:tgtEl>
                                          <p:spTgt spid="12247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4708">
                                            <p:txEl>
                                              <p:pRg st="2" end="2"/>
                                            </p:txEl>
                                          </p:spTgt>
                                        </p:tgtEl>
                                        <p:attrNameLst>
                                          <p:attrName>style.visibility</p:attrName>
                                        </p:attrNameLst>
                                      </p:cBhvr>
                                      <p:to>
                                        <p:strVal val="visible"/>
                                      </p:to>
                                    </p:set>
                                    <p:animEffect transition="in" filter="wipe(left)">
                                      <p:cBhvr>
                                        <p:cTn id="17" dur="500"/>
                                        <p:tgtEl>
                                          <p:spTgt spid="12247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08"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096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Which </a:t>
            </a:r>
            <a:r>
              <a:rPr lang="en-US" sz="2300" b="0" i="0" dirty="0">
                <a:solidFill>
                  <a:schemeClr val="tx1"/>
                </a:solidFill>
                <a:latin typeface="Liberation Sans" panose="020B0604020202020204" pitchFamily="34" charset="0"/>
                <a:cs typeface="Times New Roman" pitchFamily="18" charset="0"/>
              </a:rPr>
              <a:t>of the following statements is </a:t>
            </a:r>
            <a:r>
              <a:rPr lang="en-US" sz="2300" i="0" dirty="0">
                <a:solidFill>
                  <a:schemeClr val="tx1"/>
                </a:solidFill>
                <a:latin typeface="Liberation Sans" panose="020B0604020202020204" pitchFamily="34" charset="0"/>
                <a:cs typeface="Times New Roman" pitchFamily="18" charset="0"/>
              </a:rPr>
              <a:t>false</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If </a:t>
            </a:r>
            <a:r>
              <a:rPr lang="en-US" sz="2300" b="0" i="0" dirty="0">
                <a:solidFill>
                  <a:schemeClr val="tx1"/>
                </a:solidFill>
                <a:latin typeface="Liberation Sans" panose="020B0604020202020204" pitchFamily="34" charset="0"/>
                <a:cs typeface="Times New Roman" pitchFamily="18" charset="0"/>
              </a:rPr>
              <a:t>an intangible asset has a </a:t>
            </a:r>
            <a:r>
              <a:rPr lang="en-US" sz="2300" b="0" i="0" dirty="0" smtClean="0">
                <a:solidFill>
                  <a:schemeClr val="tx1"/>
                </a:solidFill>
                <a:latin typeface="Liberation Sans" panose="020B0604020202020204" pitchFamily="34" charset="0"/>
                <a:cs typeface="Times New Roman" pitchFamily="18" charset="0"/>
              </a:rPr>
              <a:t>finite </a:t>
            </a:r>
            <a:r>
              <a:rPr lang="en-US" sz="2300" b="0" i="0" dirty="0">
                <a:solidFill>
                  <a:schemeClr val="tx1"/>
                </a:solidFill>
                <a:latin typeface="Liberation Sans" panose="020B0604020202020204" pitchFamily="34" charset="0"/>
                <a:cs typeface="Times New Roman" pitchFamily="18" charset="0"/>
              </a:rPr>
              <a:t>life, it should </a:t>
            </a:r>
            <a:r>
              <a:rPr lang="en-US" sz="2300" b="0" i="0" dirty="0" smtClean="0">
                <a:solidFill>
                  <a:schemeClr val="tx1"/>
                </a:solidFill>
                <a:latin typeface="Liberation Sans" panose="020B0604020202020204" pitchFamily="34" charset="0"/>
                <a:cs typeface="Times New Roman" pitchFamily="18" charset="0"/>
              </a:rPr>
              <a:t>be amortized.</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The </a:t>
            </a:r>
            <a:r>
              <a:rPr lang="en-US" sz="2300" b="0" i="0" dirty="0">
                <a:solidFill>
                  <a:schemeClr val="tx1"/>
                </a:solidFill>
                <a:latin typeface="Liberation Sans" panose="020B0604020202020204" pitchFamily="34" charset="0"/>
                <a:cs typeface="Times New Roman" pitchFamily="18" charset="0"/>
              </a:rPr>
              <a:t>amortization period of an intangible </a:t>
            </a:r>
            <a:r>
              <a:rPr lang="en-US" sz="2300" b="0" i="0" dirty="0" smtClean="0">
                <a:solidFill>
                  <a:schemeClr val="tx1"/>
                </a:solidFill>
                <a:latin typeface="Liberation Sans" panose="020B0604020202020204" pitchFamily="34" charset="0"/>
                <a:cs typeface="Times New Roman" pitchFamily="18" charset="0"/>
              </a:rPr>
              <a:t>asset can </a:t>
            </a:r>
            <a:r>
              <a:rPr lang="en-US" sz="2300" b="0" i="0" dirty="0">
                <a:solidFill>
                  <a:schemeClr val="tx1"/>
                </a:solidFill>
                <a:latin typeface="Liberation Sans" panose="020B0604020202020204" pitchFamily="34" charset="0"/>
                <a:cs typeface="Times New Roman" pitchFamily="18" charset="0"/>
              </a:rPr>
              <a:t>exceed 20 years</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Goodwill </a:t>
            </a:r>
            <a:r>
              <a:rPr lang="en-US" sz="2300" b="0" i="0" dirty="0">
                <a:solidFill>
                  <a:schemeClr val="tx1"/>
                </a:solidFill>
                <a:latin typeface="Liberation Sans" panose="020B0604020202020204" pitchFamily="34" charset="0"/>
                <a:cs typeface="Times New Roman" pitchFamily="18" charset="0"/>
              </a:rPr>
              <a:t>is recorded only when a business </a:t>
            </a:r>
            <a:r>
              <a:rPr lang="en-US" sz="2300" b="0" i="0" dirty="0" smtClean="0">
                <a:solidFill>
                  <a:schemeClr val="tx1"/>
                </a:solidFill>
                <a:latin typeface="Liberation Sans" panose="020B0604020202020204" pitchFamily="34" charset="0"/>
                <a:cs typeface="Times New Roman" pitchFamily="18" charset="0"/>
              </a:rPr>
              <a:t>is purchased.</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Development </a:t>
            </a:r>
            <a:r>
              <a:rPr lang="en-US" sz="2300" b="0" i="0" dirty="0">
                <a:solidFill>
                  <a:schemeClr val="tx1"/>
                </a:solidFill>
                <a:latin typeface="Liberation Sans" panose="020B0604020202020204" pitchFamily="34" charset="0"/>
                <a:cs typeface="Times New Roman" pitchFamily="18" charset="0"/>
              </a:rPr>
              <a:t>costs are always expensed </a:t>
            </a:r>
            <a:r>
              <a:rPr lang="en-US" sz="2300" b="0" i="0" dirty="0" smtClean="0">
                <a:solidFill>
                  <a:schemeClr val="tx1"/>
                </a:solidFill>
                <a:latin typeface="Liberation Sans" panose="020B0604020202020204" pitchFamily="34" charset="0"/>
                <a:cs typeface="Times New Roman" pitchFamily="18" charset="0"/>
              </a:rPr>
              <a:t>when incurred</a:t>
            </a:r>
            <a:r>
              <a:rPr lang="en-US" sz="2300" b="0" i="0" dirty="0">
                <a:solidFill>
                  <a:schemeClr val="tx1"/>
                </a:solidFill>
                <a:latin typeface="Liberation Sans" panose="020B0604020202020204" pitchFamily="34" charset="0"/>
                <a:cs typeface="Times New Roman" pitchFamily="18" charset="0"/>
              </a:rPr>
              <a:t>.</a:t>
            </a:r>
            <a:endParaRPr lang="en-US" altLang="en-US" sz="2300" b="0" i="0" dirty="0">
              <a:solidFill>
                <a:schemeClr val="tx1"/>
              </a:solidFill>
              <a:latin typeface="Liberation Sans" panose="020B0604020202020204" pitchFamily="34" charset="0"/>
              <a:cs typeface="Times New Roman" pitchFamily="18" charset="0"/>
            </a:endParaRPr>
          </a:p>
        </p:txBody>
      </p:sp>
      <p:sp>
        <p:nvSpPr>
          <p:cNvPr id="46083" name="Rectangle 4"/>
          <p:cNvSpPr>
            <a:spLocks noChangeArrowheads="1"/>
          </p:cNvSpPr>
          <p:nvPr/>
        </p:nvSpPr>
        <p:spPr bwMode="auto">
          <a:xfrm>
            <a:off x="6096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5427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defRPr sz="2800" b="1" i="1">
                <a:solidFill>
                  <a:srgbClr val="BC0000"/>
                </a:solidFill>
                <a:latin typeface="Comic Sans MS" pitchFamily="66" charset="0"/>
              </a:defRPr>
            </a:lvl1pPr>
            <a:lvl2pPr marL="742950" indent="-28575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gn="r">
              <a:spcBef>
                <a:spcPct val="50000"/>
              </a:spcBef>
            </a:pPr>
            <a:r>
              <a:rPr lang="en-US" altLang="en-US" sz="1600" dirty="0" smtClean="0">
                <a:solidFill>
                  <a:schemeClr val="bg2"/>
                </a:solidFill>
                <a:latin typeface="Liberation Sans" panose="020B0604020202020204" pitchFamily="34" charset="0"/>
              </a:rPr>
              <a:t>LO 6</a:t>
            </a:r>
            <a:endParaRPr lang="en-US" altLang="en-US" sz="1600" dirty="0">
              <a:solidFill>
                <a:schemeClr val="bg2"/>
              </a:solidFill>
              <a:latin typeface="Liberation Sans" panose="020B0604020202020204" pitchFamily="34" charset="0"/>
            </a:endParaRPr>
          </a:p>
        </p:txBody>
      </p:sp>
      <p:sp>
        <p:nvSpPr>
          <p:cNvPr id="11" name="Notched Right Arrow 10"/>
          <p:cNvSpPr/>
          <p:nvPr/>
        </p:nvSpPr>
        <p:spPr bwMode="auto">
          <a:xfrm>
            <a:off x="284018" y="557624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0" name="Rectangle 9"/>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algn="l">
              <a:buClrTx/>
              <a:buSzTx/>
              <a:buFontTx/>
              <a:buNone/>
            </a:pPr>
            <a:r>
              <a:rPr lang="en-US" altLang="en-US" sz="3200" i="0" dirty="0">
                <a:solidFill>
                  <a:srgbClr val="CC0000"/>
                </a:solidFill>
                <a:effectLst/>
                <a:latin typeface="Liberation Sans" panose="020B0604020202020204" pitchFamily="34" charset="0"/>
              </a:rPr>
              <a:t>Accounting for Intangible Assets</a:t>
            </a:r>
          </a:p>
        </p:txBody>
      </p:sp>
    </p:spTree>
    <p:extLst>
      <p:ext uri="{BB962C8B-B14F-4D97-AF65-F5344CB8AC3E}">
        <p14:creationId xmlns:p14="http://schemas.microsoft.com/office/powerpoint/2010/main" val="11112584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43" name="Text Box 7"/>
          <p:cNvSpPr txBox="1">
            <a:spLocks noChangeArrowheads="1"/>
          </p:cNvSpPr>
          <p:nvPr/>
        </p:nvSpPr>
        <p:spPr bwMode="auto">
          <a:xfrm>
            <a:off x="838200" y="2225675"/>
            <a:ext cx="5715000" cy="395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500" algn="l"/>
                <a:tab pos="4686300" algn="l"/>
              </a:tabLst>
              <a:defRPr sz="2400">
                <a:solidFill>
                  <a:schemeClr val="tx1"/>
                </a:solidFill>
                <a:latin typeface="Times New Roman" pitchFamily="18" charset="0"/>
              </a:defRPr>
            </a:lvl1pPr>
            <a:lvl2pPr marL="571500">
              <a:tabLst>
                <a:tab pos="571500" algn="l"/>
                <a:tab pos="4686300" algn="l"/>
              </a:tabLst>
              <a:defRPr sz="2400">
                <a:solidFill>
                  <a:schemeClr val="tx1"/>
                </a:solidFill>
                <a:latin typeface="Times New Roman" pitchFamily="18" charset="0"/>
              </a:defRPr>
            </a:lvl2pPr>
            <a:lvl3pPr>
              <a:tabLst>
                <a:tab pos="571500" algn="l"/>
                <a:tab pos="4686300" algn="l"/>
              </a:tabLst>
              <a:defRPr sz="2400">
                <a:solidFill>
                  <a:schemeClr val="tx1"/>
                </a:solidFill>
                <a:latin typeface="Times New Roman" pitchFamily="18" charset="0"/>
              </a:defRPr>
            </a:lvl3pPr>
            <a:lvl4pPr>
              <a:tabLst>
                <a:tab pos="571500" algn="l"/>
                <a:tab pos="4686300" algn="l"/>
              </a:tabLst>
              <a:defRPr sz="2400">
                <a:solidFill>
                  <a:schemeClr val="tx1"/>
                </a:solidFill>
                <a:latin typeface="Times New Roman" pitchFamily="18" charset="0"/>
              </a:defRPr>
            </a:lvl4pPr>
            <a:lvl5pPr>
              <a:tabLst>
                <a:tab pos="571500" algn="l"/>
                <a:tab pos="4686300" algn="l"/>
              </a:tabLst>
              <a:defRPr sz="2400">
                <a:solidFill>
                  <a:schemeClr val="tx1"/>
                </a:solidFill>
                <a:latin typeface="Times New Roman" pitchFamily="18" charset="0"/>
              </a:defRPr>
            </a:lvl5pPr>
            <a:lvl6pPr eaLnBrk="0" fontAlgn="base" hangingPunct="0">
              <a:spcBef>
                <a:spcPct val="0"/>
              </a:spcBef>
              <a:spcAft>
                <a:spcPct val="0"/>
              </a:spcAft>
              <a:tabLst>
                <a:tab pos="571500" algn="l"/>
                <a:tab pos="4686300" algn="l"/>
              </a:tabLst>
              <a:defRPr sz="2400">
                <a:solidFill>
                  <a:schemeClr val="tx1"/>
                </a:solidFill>
                <a:latin typeface="Times New Roman" pitchFamily="18" charset="0"/>
              </a:defRPr>
            </a:lvl6pPr>
            <a:lvl7pPr eaLnBrk="0" fontAlgn="base" hangingPunct="0">
              <a:spcBef>
                <a:spcPct val="0"/>
              </a:spcBef>
              <a:spcAft>
                <a:spcPct val="0"/>
              </a:spcAft>
              <a:tabLst>
                <a:tab pos="571500" algn="l"/>
                <a:tab pos="4686300" algn="l"/>
              </a:tabLst>
              <a:defRPr sz="2400">
                <a:solidFill>
                  <a:schemeClr val="tx1"/>
                </a:solidFill>
                <a:latin typeface="Times New Roman" pitchFamily="18" charset="0"/>
              </a:defRPr>
            </a:lvl7pPr>
            <a:lvl8pPr eaLnBrk="0" fontAlgn="base" hangingPunct="0">
              <a:spcBef>
                <a:spcPct val="0"/>
              </a:spcBef>
              <a:spcAft>
                <a:spcPct val="0"/>
              </a:spcAft>
              <a:tabLst>
                <a:tab pos="571500" algn="l"/>
                <a:tab pos="4686300" algn="l"/>
              </a:tabLst>
              <a:defRPr sz="2400">
                <a:solidFill>
                  <a:schemeClr val="tx1"/>
                </a:solidFill>
                <a:latin typeface="Times New Roman" pitchFamily="18" charset="0"/>
              </a:defRPr>
            </a:lvl8pPr>
            <a:lvl9pPr eaLnBrk="0" fontAlgn="base" hangingPunct="0">
              <a:spcBef>
                <a:spcPct val="0"/>
              </a:spcBef>
              <a:spcAft>
                <a:spcPct val="0"/>
              </a:spcAft>
              <a:tabLst>
                <a:tab pos="571500" algn="l"/>
                <a:tab pos="4686300" algn="l"/>
              </a:tabLst>
              <a:defRPr sz="2400">
                <a:solidFill>
                  <a:schemeClr val="tx1"/>
                </a:solidFill>
                <a:latin typeface="Times New Roman" pitchFamily="18" charset="0"/>
              </a:defRPr>
            </a:lvl9pPr>
          </a:lstStyle>
          <a:p>
            <a:pPr>
              <a:lnSpc>
                <a:spcPct val="120000"/>
              </a:lnSpc>
              <a:spcBef>
                <a:spcPct val="35000"/>
              </a:spcBef>
              <a:buClrTx/>
              <a:buSzTx/>
              <a:buFontTx/>
              <a:buNone/>
            </a:pPr>
            <a:r>
              <a:rPr lang="en-US" altLang="en-US" sz="2000" b="0" dirty="0">
                <a:latin typeface="Liberation Sans" panose="020B0604020202020204" pitchFamily="34" charset="0"/>
              </a:rPr>
              <a:t>1. 	The allocation of the cost of an extractable natural resource to expense in a rational and systematic manner.</a:t>
            </a:r>
          </a:p>
          <a:p>
            <a:pPr>
              <a:lnSpc>
                <a:spcPct val="120000"/>
              </a:lnSpc>
              <a:spcBef>
                <a:spcPct val="35000"/>
              </a:spcBef>
              <a:buClrTx/>
              <a:buSzTx/>
              <a:buFontTx/>
              <a:buNone/>
            </a:pPr>
            <a:r>
              <a:rPr lang="en-US" altLang="en-US" sz="2000" b="0" dirty="0">
                <a:latin typeface="Liberation Sans" panose="020B0604020202020204" pitchFamily="34" charset="0"/>
              </a:rPr>
              <a:t>2. 	Rights, privileges, and competitive advantages that result from the ownership of long-lived assets that do not possess physical substance.</a:t>
            </a:r>
          </a:p>
          <a:p>
            <a:pPr>
              <a:lnSpc>
                <a:spcPct val="120000"/>
              </a:lnSpc>
              <a:spcBef>
                <a:spcPct val="35000"/>
              </a:spcBef>
              <a:buClrTx/>
              <a:buSzTx/>
              <a:buFontTx/>
              <a:buNone/>
            </a:pPr>
            <a:r>
              <a:rPr lang="en-US" altLang="en-US" sz="2000" b="0" dirty="0">
                <a:latin typeface="Liberation Sans" panose="020B0604020202020204" pitchFamily="34" charset="0"/>
              </a:rPr>
              <a:t>3. 	An exclusive right granted by a government to reproduce and sell an artistic or published work.</a:t>
            </a:r>
          </a:p>
        </p:txBody>
      </p:sp>
      <p:sp>
        <p:nvSpPr>
          <p:cNvPr id="1063944" name="Text Box 8"/>
          <p:cNvSpPr txBox="1">
            <a:spLocks noChangeArrowheads="1"/>
          </p:cNvSpPr>
          <p:nvPr/>
        </p:nvSpPr>
        <p:spPr bwMode="auto">
          <a:xfrm>
            <a:off x="6629400" y="25146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300" dirty="0">
                <a:solidFill>
                  <a:srgbClr val="CC0000"/>
                </a:solidFill>
                <a:latin typeface="Liberation Sans" panose="020B0604020202020204" pitchFamily="34" charset="0"/>
              </a:rPr>
              <a:t>Depletion</a:t>
            </a:r>
          </a:p>
        </p:txBody>
      </p:sp>
      <p:sp>
        <p:nvSpPr>
          <p:cNvPr id="1063945" name="Text Box 9"/>
          <p:cNvSpPr txBox="1">
            <a:spLocks noChangeArrowheads="1"/>
          </p:cNvSpPr>
          <p:nvPr/>
        </p:nvSpPr>
        <p:spPr bwMode="auto">
          <a:xfrm>
            <a:off x="6629400" y="3581400"/>
            <a:ext cx="2133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300" dirty="0">
                <a:solidFill>
                  <a:srgbClr val="CC0000"/>
                </a:solidFill>
                <a:latin typeface="Liberation Sans" panose="020B0604020202020204" pitchFamily="34" charset="0"/>
              </a:rPr>
              <a:t>Intangible Assets</a:t>
            </a:r>
          </a:p>
        </p:txBody>
      </p:sp>
      <p:sp>
        <p:nvSpPr>
          <p:cNvPr id="1063946" name="Text Box 10"/>
          <p:cNvSpPr txBox="1">
            <a:spLocks noChangeArrowheads="1"/>
          </p:cNvSpPr>
          <p:nvPr/>
        </p:nvSpPr>
        <p:spPr bwMode="auto">
          <a:xfrm>
            <a:off x="6629400" y="5272088"/>
            <a:ext cx="21336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300" dirty="0">
                <a:solidFill>
                  <a:srgbClr val="CC0000"/>
                </a:solidFill>
                <a:latin typeface="Liberation Sans" panose="020B0604020202020204" pitchFamily="34" charset="0"/>
              </a:rPr>
              <a:t>Copyrights</a:t>
            </a:r>
          </a:p>
        </p:txBody>
      </p:sp>
      <p:sp>
        <p:nvSpPr>
          <p:cNvPr id="1063947" name="Text Box 11"/>
          <p:cNvSpPr txBox="1">
            <a:spLocks noChangeArrowheads="1"/>
          </p:cNvSpPr>
          <p:nvPr/>
        </p:nvSpPr>
        <p:spPr bwMode="auto">
          <a:xfrm>
            <a:off x="609600" y="1295400"/>
            <a:ext cx="8001000" cy="837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 pos="4686300" algn="l"/>
              </a:tabLst>
              <a:defRPr sz="2400">
                <a:solidFill>
                  <a:schemeClr val="tx1"/>
                </a:solidFill>
                <a:latin typeface="Times New Roman" pitchFamily="18" charset="0"/>
              </a:defRPr>
            </a:lvl1pPr>
            <a:lvl2pPr marL="571500">
              <a:tabLst>
                <a:tab pos="571500" algn="l"/>
                <a:tab pos="4686300" algn="l"/>
              </a:tabLst>
              <a:defRPr sz="2400">
                <a:solidFill>
                  <a:schemeClr val="tx1"/>
                </a:solidFill>
                <a:latin typeface="Times New Roman" pitchFamily="18" charset="0"/>
              </a:defRPr>
            </a:lvl2pPr>
            <a:lvl3pPr>
              <a:tabLst>
                <a:tab pos="571500" algn="l"/>
                <a:tab pos="4686300" algn="l"/>
              </a:tabLst>
              <a:defRPr sz="2400">
                <a:solidFill>
                  <a:schemeClr val="tx1"/>
                </a:solidFill>
                <a:latin typeface="Times New Roman" pitchFamily="18" charset="0"/>
              </a:defRPr>
            </a:lvl3pPr>
            <a:lvl4pPr>
              <a:tabLst>
                <a:tab pos="571500" algn="l"/>
                <a:tab pos="4686300" algn="l"/>
              </a:tabLst>
              <a:defRPr sz="2400">
                <a:solidFill>
                  <a:schemeClr val="tx1"/>
                </a:solidFill>
                <a:latin typeface="Times New Roman" pitchFamily="18" charset="0"/>
              </a:defRPr>
            </a:lvl4pPr>
            <a:lvl5pPr>
              <a:tabLst>
                <a:tab pos="571500" algn="l"/>
                <a:tab pos="4686300" algn="l"/>
              </a:tabLst>
              <a:defRPr sz="2400">
                <a:solidFill>
                  <a:schemeClr val="tx1"/>
                </a:solidFill>
                <a:latin typeface="Times New Roman" pitchFamily="18" charset="0"/>
              </a:defRPr>
            </a:lvl5pPr>
            <a:lvl6pPr eaLnBrk="0" fontAlgn="base" hangingPunct="0">
              <a:spcBef>
                <a:spcPct val="0"/>
              </a:spcBef>
              <a:spcAft>
                <a:spcPct val="0"/>
              </a:spcAft>
              <a:tabLst>
                <a:tab pos="571500" algn="l"/>
                <a:tab pos="4686300" algn="l"/>
              </a:tabLst>
              <a:defRPr sz="2400">
                <a:solidFill>
                  <a:schemeClr val="tx1"/>
                </a:solidFill>
                <a:latin typeface="Times New Roman" pitchFamily="18" charset="0"/>
              </a:defRPr>
            </a:lvl6pPr>
            <a:lvl7pPr eaLnBrk="0" fontAlgn="base" hangingPunct="0">
              <a:spcBef>
                <a:spcPct val="0"/>
              </a:spcBef>
              <a:spcAft>
                <a:spcPct val="0"/>
              </a:spcAft>
              <a:tabLst>
                <a:tab pos="571500" algn="l"/>
                <a:tab pos="4686300" algn="l"/>
              </a:tabLst>
              <a:defRPr sz="2400">
                <a:solidFill>
                  <a:schemeClr val="tx1"/>
                </a:solidFill>
                <a:latin typeface="Times New Roman" pitchFamily="18" charset="0"/>
              </a:defRPr>
            </a:lvl7pPr>
            <a:lvl8pPr eaLnBrk="0" fontAlgn="base" hangingPunct="0">
              <a:spcBef>
                <a:spcPct val="0"/>
              </a:spcBef>
              <a:spcAft>
                <a:spcPct val="0"/>
              </a:spcAft>
              <a:tabLst>
                <a:tab pos="571500" algn="l"/>
                <a:tab pos="4686300" algn="l"/>
              </a:tabLst>
              <a:defRPr sz="2400">
                <a:solidFill>
                  <a:schemeClr val="tx1"/>
                </a:solidFill>
                <a:latin typeface="Times New Roman" pitchFamily="18" charset="0"/>
              </a:defRPr>
            </a:lvl8pPr>
            <a:lvl9pPr eaLnBrk="0" fontAlgn="base" hangingPunct="0">
              <a:spcBef>
                <a:spcPct val="0"/>
              </a:spcBef>
              <a:spcAft>
                <a:spcPct val="0"/>
              </a:spcAft>
              <a:tabLst>
                <a:tab pos="571500" algn="l"/>
                <a:tab pos="4686300" algn="l"/>
              </a:tabLst>
              <a:defRPr sz="2400">
                <a:solidFill>
                  <a:schemeClr val="tx1"/>
                </a:solidFill>
                <a:latin typeface="Times New Roman" pitchFamily="18" charset="0"/>
              </a:defRPr>
            </a:lvl9pPr>
          </a:lstStyle>
          <a:p>
            <a:pPr>
              <a:lnSpc>
                <a:spcPct val="110000"/>
              </a:lnSpc>
              <a:spcBef>
                <a:spcPct val="35000"/>
              </a:spcBef>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Identify the term most directly associated with each statement.</a:t>
            </a:r>
          </a:p>
        </p:txBody>
      </p:sp>
      <p:sp>
        <p:nvSpPr>
          <p:cNvPr id="9" name="TextBox 8"/>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0" name="TextBox 9"/>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3944"/>
                                        </p:tgtEl>
                                        <p:attrNameLst>
                                          <p:attrName>style.visibility</p:attrName>
                                        </p:attrNameLst>
                                      </p:cBhvr>
                                      <p:to>
                                        <p:strVal val="visible"/>
                                      </p:to>
                                    </p:set>
                                    <p:animEffect transition="in" filter="wipe(left)">
                                      <p:cBhvr>
                                        <p:cTn id="7" dur="500"/>
                                        <p:tgtEl>
                                          <p:spTgt spid="10639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3945"/>
                                        </p:tgtEl>
                                        <p:attrNameLst>
                                          <p:attrName>style.visibility</p:attrName>
                                        </p:attrNameLst>
                                      </p:cBhvr>
                                      <p:to>
                                        <p:strVal val="visible"/>
                                      </p:to>
                                    </p:set>
                                    <p:animEffect transition="in" filter="wipe(left)">
                                      <p:cBhvr>
                                        <p:cTn id="12" dur="500"/>
                                        <p:tgtEl>
                                          <p:spTgt spid="10639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3946"/>
                                        </p:tgtEl>
                                        <p:attrNameLst>
                                          <p:attrName>style.visibility</p:attrName>
                                        </p:attrNameLst>
                                      </p:cBhvr>
                                      <p:to>
                                        <p:strVal val="visible"/>
                                      </p:to>
                                    </p:set>
                                    <p:animEffect transition="in" filter="wipe(left)">
                                      <p:cBhvr>
                                        <p:cTn id="17" dur="500"/>
                                        <p:tgtEl>
                                          <p:spTgt spid="1063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44" grpId="0"/>
      <p:bldP spid="1063945" grpId="0"/>
      <p:bldP spid="106394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Text Box 2"/>
          <p:cNvSpPr txBox="1">
            <a:spLocks noChangeArrowheads="1"/>
          </p:cNvSpPr>
          <p:nvPr/>
        </p:nvSpPr>
        <p:spPr bwMode="auto">
          <a:xfrm>
            <a:off x="609600" y="1295400"/>
            <a:ext cx="8001000" cy="837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 pos="4686300" algn="l"/>
              </a:tabLst>
              <a:defRPr sz="2400">
                <a:solidFill>
                  <a:schemeClr val="tx1"/>
                </a:solidFill>
                <a:latin typeface="Times New Roman" pitchFamily="18" charset="0"/>
              </a:defRPr>
            </a:lvl1pPr>
            <a:lvl2pPr marL="571500">
              <a:tabLst>
                <a:tab pos="571500" algn="l"/>
                <a:tab pos="4686300" algn="l"/>
              </a:tabLst>
              <a:defRPr sz="2400">
                <a:solidFill>
                  <a:schemeClr val="tx1"/>
                </a:solidFill>
                <a:latin typeface="Times New Roman" pitchFamily="18" charset="0"/>
              </a:defRPr>
            </a:lvl2pPr>
            <a:lvl3pPr>
              <a:tabLst>
                <a:tab pos="571500" algn="l"/>
                <a:tab pos="4686300" algn="l"/>
              </a:tabLst>
              <a:defRPr sz="2400">
                <a:solidFill>
                  <a:schemeClr val="tx1"/>
                </a:solidFill>
                <a:latin typeface="Times New Roman" pitchFamily="18" charset="0"/>
              </a:defRPr>
            </a:lvl3pPr>
            <a:lvl4pPr>
              <a:tabLst>
                <a:tab pos="571500" algn="l"/>
                <a:tab pos="4686300" algn="l"/>
              </a:tabLst>
              <a:defRPr sz="2400">
                <a:solidFill>
                  <a:schemeClr val="tx1"/>
                </a:solidFill>
                <a:latin typeface="Times New Roman" pitchFamily="18" charset="0"/>
              </a:defRPr>
            </a:lvl4pPr>
            <a:lvl5pPr>
              <a:tabLst>
                <a:tab pos="571500" algn="l"/>
                <a:tab pos="4686300" algn="l"/>
              </a:tabLst>
              <a:defRPr sz="2400">
                <a:solidFill>
                  <a:schemeClr val="tx1"/>
                </a:solidFill>
                <a:latin typeface="Times New Roman" pitchFamily="18" charset="0"/>
              </a:defRPr>
            </a:lvl5pPr>
            <a:lvl6pPr eaLnBrk="0" fontAlgn="base" hangingPunct="0">
              <a:spcBef>
                <a:spcPct val="0"/>
              </a:spcBef>
              <a:spcAft>
                <a:spcPct val="0"/>
              </a:spcAft>
              <a:tabLst>
                <a:tab pos="571500" algn="l"/>
                <a:tab pos="4686300" algn="l"/>
              </a:tabLst>
              <a:defRPr sz="2400">
                <a:solidFill>
                  <a:schemeClr val="tx1"/>
                </a:solidFill>
                <a:latin typeface="Times New Roman" pitchFamily="18" charset="0"/>
              </a:defRPr>
            </a:lvl6pPr>
            <a:lvl7pPr eaLnBrk="0" fontAlgn="base" hangingPunct="0">
              <a:spcBef>
                <a:spcPct val="0"/>
              </a:spcBef>
              <a:spcAft>
                <a:spcPct val="0"/>
              </a:spcAft>
              <a:tabLst>
                <a:tab pos="571500" algn="l"/>
                <a:tab pos="4686300" algn="l"/>
              </a:tabLst>
              <a:defRPr sz="2400">
                <a:solidFill>
                  <a:schemeClr val="tx1"/>
                </a:solidFill>
                <a:latin typeface="Times New Roman" pitchFamily="18" charset="0"/>
              </a:defRPr>
            </a:lvl7pPr>
            <a:lvl8pPr eaLnBrk="0" fontAlgn="base" hangingPunct="0">
              <a:spcBef>
                <a:spcPct val="0"/>
              </a:spcBef>
              <a:spcAft>
                <a:spcPct val="0"/>
              </a:spcAft>
              <a:tabLst>
                <a:tab pos="571500" algn="l"/>
                <a:tab pos="4686300" algn="l"/>
              </a:tabLst>
              <a:defRPr sz="2400">
                <a:solidFill>
                  <a:schemeClr val="tx1"/>
                </a:solidFill>
                <a:latin typeface="Times New Roman" pitchFamily="18" charset="0"/>
              </a:defRPr>
            </a:lvl8pPr>
            <a:lvl9pPr eaLnBrk="0" fontAlgn="base" hangingPunct="0">
              <a:spcBef>
                <a:spcPct val="0"/>
              </a:spcBef>
              <a:spcAft>
                <a:spcPct val="0"/>
              </a:spcAft>
              <a:tabLst>
                <a:tab pos="571500" algn="l"/>
                <a:tab pos="4686300" algn="l"/>
              </a:tabLst>
              <a:defRPr sz="2400">
                <a:solidFill>
                  <a:schemeClr val="tx1"/>
                </a:solidFill>
                <a:latin typeface="Times New Roman" pitchFamily="18" charset="0"/>
              </a:defRPr>
            </a:lvl9pPr>
          </a:lstStyle>
          <a:p>
            <a:pPr>
              <a:lnSpc>
                <a:spcPct val="110000"/>
              </a:lnSpc>
              <a:spcBef>
                <a:spcPct val="35000"/>
              </a:spcBef>
              <a:buClrTx/>
              <a:buSzTx/>
              <a:buFontTx/>
              <a:buNone/>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Identify </a:t>
            </a:r>
            <a:r>
              <a:rPr lang="en-US" altLang="en-US" sz="2200" b="0" dirty="0">
                <a:latin typeface="Liberation Sans" panose="020B0604020202020204" pitchFamily="34" charset="0"/>
              </a:rPr>
              <a:t>the term most directly associated with each statement.</a:t>
            </a:r>
          </a:p>
        </p:txBody>
      </p:sp>
      <p:sp>
        <p:nvSpPr>
          <p:cNvPr id="1068036" name="Text Box 4"/>
          <p:cNvSpPr txBox="1">
            <a:spLocks noChangeArrowheads="1"/>
          </p:cNvSpPr>
          <p:nvPr/>
        </p:nvSpPr>
        <p:spPr bwMode="auto">
          <a:xfrm>
            <a:off x="838200" y="2225675"/>
            <a:ext cx="556260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71500" algn="l"/>
                <a:tab pos="4686300" algn="l"/>
              </a:tabLst>
              <a:defRPr sz="2400">
                <a:solidFill>
                  <a:schemeClr val="tx1"/>
                </a:solidFill>
                <a:latin typeface="Times New Roman" pitchFamily="18" charset="0"/>
              </a:defRPr>
            </a:lvl1pPr>
            <a:lvl2pPr marL="571500">
              <a:tabLst>
                <a:tab pos="571500" algn="l"/>
                <a:tab pos="4686300" algn="l"/>
              </a:tabLst>
              <a:defRPr sz="2400">
                <a:solidFill>
                  <a:schemeClr val="tx1"/>
                </a:solidFill>
                <a:latin typeface="Times New Roman" pitchFamily="18" charset="0"/>
              </a:defRPr>
            </a:lvl2pPr>
            <a:lvl3pPr>
              <a:tabLst>
                <a:tab pos="571500" algn="l"/>
                <a:tab pos="4686300" algn="l"/>
              </a:tabLst>
              <a:defRPr sz="2400">
                <a:solidFill>
                  <a:schemeClr val="tx1"/>
                </a:solidFill>
                <a:latin typeface="Times New Roman" pitchFamily="18" charset="0"/>
              </a:defRPr>
            </a:lvl3pPr>
            <a:lvl4pPr>
              <a:tabLst>
                <a:tab pos="571500" algn="l"/>
                <a:tab pos="4686300" algn="l"/>
              </a:tabLst>
              <a:defRPr sz="2400">
                <a:solidFill>
                  <a:schemeClr val="tx1"/>
                </a:solidFill>
                <a:latin typeface="Times New Roman" pitchFamily="18" charset="0"/>
              </a:defRPr>
            </a:lvl4pPr>
            <a:lvl5pPr>
              <a:tabLst>
                <a:tab pos="571500" algn="l"/>
                <a:tab pos="4686300" algn="l"/>
              </a:tabLst>
              <a:defRPr sz="2400">
                <a:solidFill>
                  <a:schemeClr val="tx1"/>
                </a:solidFill>
                <a:latin typeface="Times New Roman" pitchFamily="18" charset="0"/>
              </a:defRPr>
            </a:lvl5pPr>
            <a:lvl6pPr eaLnBrk="0" fontAlgn="base" hangingPunct="0">
              <a:spcBef>
                <a:spcPct val="0"/>
              </a:spcBef>
              <a:spcAft>
                <a:spcPct val="0"/>
              </a:spcAft>
              <a:tabLst>
                <a:tab pos="571500" algn="l"/>
                <a:tab pos="4686300" algn="l"/>
              </a:tabLst>
              <a:defRPr sz="2400">
                <a:solidFill>
                  <a:schemeClr val="tx1"/>
                </a:solidFill>
                <a:latin typeface="Times New Roman" pitchFamily="18" charset="0"/>
              </a:defRPr>
            </a:lvl6pPr>
            <a:lvl7pPr eaLnBrk="0" fontAlgn="base" hangingPunct="0">
              <a:spcBef>
                <a:spcPct val="0"/>
              </a:spcBef>
              <a:spcAft>
                <a:spcPct val="0"/>
              </a:spcAft>
              <a:tabLst>
                <a:tab pos="571500" algn="l"/>
                <a:tab pos="4686300" algn="l"/>
              </a:tabLst>
              <a:defRPr sz="2400">
                <a:solidFill>
                  <a:schemeClr val="tx1"/>
                </a:solidFill>
                <a:latin typeface="Times New Roman" pitchFamily="18" charset="0"/>
              </a:defRPr>
            </a:lvl7pPr>
            <a:lvl8pPr eaLnBrk="0" fontAlgn="base" hangingPunct="0">
              <a:spcBef>
                <a:spcPct val="0"/>
              </a:spcBef>
              <a:spcAft>
                <a:spcPct val="0"/>
              </a:spcAft>
              <a:tabLst>
                <a:tab pos="571500" algn="l"/>
                <a:tab pos="4686300" algn="l"/>
              </a:tabLst>
              <a:defRPr sz="2400">
                <a:solidFill>
                  <a:schemeClr val="tx1"/>
                </a:solidFill>
                <a:latin typeface="Times New Roman" pitchFamily="18" charset="0"/>
              </a:defRPr>
            </a:lvl8pPr>
            <a:lvl9pPr eaLnBrk="0" fontAlgn="base" hangingPunct="0">
              <a:spcBef>
                <a:spcPct val="0"/>
              </a:spcBef>
              <a:spcAft>
                <a:spcPct val="0"/>
              </a:spcAft>
              <a:tabLst>
                <a:tab pos="571500" algn="l"/>
                <a:tab pos="4686300" algn="l"/>
              </a:tabLst>
              <a:defRPr sz="2400">
                <a:solidFill>
                  <a:schemeClr val="tx1"/>
                </a:solidFill>
                <a:latin typeface="Times New Roman" pitchFamily="18" charset="0"/>
              </a:defRPr>
            </a:lvl9pPr>
          </a:lstStyle>
          <a:p>
            <a:pPr>
              <a:lnSpc>
                <a:spcPct val="120000"/>
              </a:lnSpc>
              <a:spcBef>
                <a:spcPct val="35000"/>
              </a:spcBef>
              <a:buClrTx/>
              <a:buSzTx/>
              <a:buFontTx/>
              <a:buNone/>
            </a:pPr>
            <a:r>
              <a:rPr lang="en-US" altLang="en-US" sz="2000" b="0" dirty="0">
                <a:latin typeface="Liberation Sans" panose="020B0604020202020204" pitchFamily="34" charset="0"/>
              </a:rPr>
              <a:t>4. 	A right to sell certain products or services or to use certain trademarks or trade names within a designated geographic area.</a:t>
            </a:r>
          </a:p>
          <a:p>
            <a:pPr>
              <a:lnSpc>
                <a:spcPct val="120000"/>
              </a:lnSpc>
              <a:spcBef>
                <a:spcPct val="35000"/>
              </a:spcBef>
              <a:buClrTx/>
              <a:buSzTx/>
              <a:buFontTx/>
              <a:buNone/>
            </a:pPr>
            <a:r>
              <a:rPr lang="en-US" altLang="en-US" sz="2000" b="0" dirty="0">
                <a:latin typeface="Liberation Sans" panose="020B0604020202020204" pitchFamily="34" charset="0"/>
              </a:rPr>
              <a:t>5. 	Costs incurred by a company that often lead to patents or new products.  These costs must be expensed as incurred.</a:t>
            </a:r>
          </a:p>
        </p:txBody>
      </p:sp>
      <p:sp>
        <p:nvSpPr>
          <p:cNvPr id="1068037" name="Text Box 5"/>
          <p:cNvSpPr txBox="1">
            <a:spLocks noChangeArrowheads="1"/>
          </p:cNvSpPr>
          <p:nvPr/>
        </p:nvSpPr>
        <p:spPr bwMode="auto">
          <a:xfrm>
            <a:off x="6629400" y="2590800"/>
            <a:ext cx="21336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300" dirty="0">
                <a:solidFill>
                  <a:srgbClr val="CC0000"/>
                </a:solidFill>
                <a:latin typeface="Liberation Sans" panose="020B0604020202020204" pitchFamily="34" charset="0"/>
              </a:rPr>
              <a:t>Franchises</a:t>
            </a:r>
          </a:p>
        </p:txBody>
      </p:sp>
      <p:sp>
        <p:nvSpPr>
          <p:cNvPr id="1068038" name="Text Box 6"/>
          <p:cNvSpPr txBox="1">
            <a:spLocks noChangeArrowheads="1"/>
          </p:cNvSpPr>
          <p:nvPr/>
        </p:nvSpPr>
        <p:spPr bwMode="auto">
          <a:xfrm>
            <a:off x="6629400" y="3810000"/>
            <a:ext cx="2133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buSzTx/>
              <a:buFontTx/>
              <a:buNone/>
            </a:pPr>
            <a:r>
              <a:rPr lang="en-US" altLang="en-US" sz="2300" dirty="0">
                <a:solidFill>
                  <a:srgbClr val="CC0000"/>
                </a:solidFill>
                <a:latin typeface="Liberation Sans" panose="020B0604020202020204" pitchFamily="34" charset="0"/>
              </a:rPr>
              <a:t>Research Costs</a:t>
            </a:r>
          </a:p>
        </p:txBody>
      </p:sp>
      <p:sp>
        <p:nvSpPr>
          <p:cNvPr id="8" name="TextBox 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9" name="TextBox 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8037"/>
                                        </p:tgtEl>
                                        <p:attrNameLst>
                                          <p:attrName>style.visibility</p:attrName>
                                        </p:attrNameLst>
                                      </p:cBhvr>
                                      <p:to>
                                        <p:strVal val="visible"/>
                                      </p:to>
                                    </p:set>
                                    <p:animEffect transition="in" filter="wipe(left)">
                                      <p:cBhvr>
                                        <p:cTn id="7" dur="500"/>
                                        <p:tgtEl>
                                          <p:spTgt spid="1068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8038"/>
                                        </p:tgtEl>
                                        <p:attrNameLst>
                                          <p:attrName>style.visibility</p:attrName>
                                        </p:attrNameLst>
                                      </p:cBhvr>
                                      <p:to>
                                        <p:strVal val="visible"/>
                                      </p:to>
                                    </p:set>
                                    <p:animEffect transition="in" filter="wipe(left)">
                                      <p:cBhvr>
                                        <p:cTn id="12" dur="500"/>
                                        <p:tgtEl>
                                          <p:spTgt spid="1068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37" grpId="0"/>
      <p:bldP spid="106803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1" y="397171"/>
            <a:ext cx="6096000"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Statement Presentation</a:t>
            </a:r>
            <a:endParaRPr lang="en-US" altLang="en-US" dirty="0">
              <a:solidFill>
                <a:schemeClr val="accent3"/>
              </a:solidFill>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pic>
        <p:nvPicPr>
          <p:cNvPr id="1145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98" y="1371600"/>
            <a:ext cx="8279002" cy="4754092"/>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7010400" y="291152"/>
            <a:ext cx="1994848" cy="1723549"/>
          </a:xfrm>
          <a:prstGeom prst="rect">
            <a:avLst/>
          </a:prstGeom>
          <a:solidFill>
            <a:schemeClr val="accent3"/>
          </a:solidFill>
        </p:spPr>
        <p:txBody>
          <a:bodyPr wrap="square">
            <a:spAutoFit/>
          </a:bodyPr>
          <a:lstStyle/>
          <a:p>
            <a:pPr marL="109538" algn="l"/>
            <a:r>
              <a:rPr lang="en-US" sz="1800" b="1" dirty="0" smtClean="0">
                <a:solidFill>
                  <a:srgbClr val="FF3300"/>
                </a:solidFill>
                <a:latin typeface="Liberation Sans" panose="020B0604020202020204" pitchFamily="34" charset="0"/>
              </a:rPr>
              <a:t>Learning Objective 7</a:t>
            </a:r>
            <a:endParaRPr lang="en-US" sz="1400" b="1" dirty="0">
              <a:solidFill>
                <a:srgbClr val="FF3300"/>
              </a:solidFill>
              <a:latin typeface="Liberation Sans" panose="020B0604020202020204" pitchFamily="34" charset="0"/>
            </a:endParaRPr>
          </a:p>
          <a:p>
            <a:pPr marL="109538"/>
            <a:r>
              <a:rPr lang="en-US" sz="1400" dirty="0" smtClean="0">
                <a:latin typeface="Liberation Sans" panose="020B0604020202020204" pitchFamily="34" charset="0"/>
              </a:rPr>
              <a:t>Indicate </a:t>
            </a:r>
            <a:r>
              <a:rPr lang="en-US" sz="1400" dirty="0">
                <a:latin typeface="Liberation Sans" panose="020B0604020202020204" pitchFamily="34" charset="0"/>
              </a:rPr>
              <a:t>how plant</a:t>
            </a:r>
          </a:p>
          <a:p>
            <a:pPr marL="109538"/>
            <a:r>
              <a:rPr lang="en-US" sz="1400" dirty="0">
                <a:latin typeface="Liberation Sans" panose="020B0604020202020204" pitchFamily="34" charset="0"/>
              </a:rPr>
              <a:t>assets, natural</a:t>
            </a:r>
          </a:p>
          <a:p>
            <a:pPr marL="109538"/>
            <a:r>
              <a:rPr lang="en-US" sz="1400" dirty="0">
                <a:latin typeface="Liberation Sans" panose="020B0604020202020204" pitchFamily="34" charset="0"/>
              </a:rPr>
              <a:t>resources, and</a:t>
            </a:r>
          </a:p>
          <a:p>
            <a:pPr marL="109538"/>
            <a:r>
              <a:rPr lang="en-US" sz="1400" dirty="0">
                <a:latin typeface="Liberation Sans" panose="020B0604020202020204" pitchFamily="34" charset="0"/>
              </a:rPr>
              <a:t>intangible assets</a:t>
            </a:r>
          </a:p>
          <a:p>
            <a:pPr marL="109538"/>
            <a:r>
              <a:rPr lang="en-US" sz="1400" dirty="0">
                <a:latin typeface="Liberation Sans" panose="020B0604020202020204" pitchFamily="34" charset="0"/>
              </a:rPr>
              <a:t>are reported.</a:t>
            </a:r>
          </a:p>
        </p:txBody>
      </p:sp>
      <p:cxnSp>
        <p:nvCxnSpPr>
          <p:cNvPr id="8" name="Straight Connector 7"/>
          <p:cNvCxnSpPr/>
          <p:nvPr/>
        </p:nvCxnSpPr>
        <p:spPr bwMode="auto">
          <a:xfrm>
            <a:off x="7010400" y="402608"/>
            <a:ext cx="0" cy="161209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 name="Rectangle 5"/>
          <p:cNvSpPr/>
          <p:nvPr/>
        </p:nvSpPr>
        <p:spPr>
          <a:xfrm>
            <a:off x="816592" y="6197053"/>
            <a:ext cx="5166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sz="1200" dirty="0">
                <a:latin typeface="Liberation Sans" panose="020B0604020202020204" pitchFamily="34" charset="0"/>
              </a:rPr>
              <a:t>Illustration 9-23</a:t>
            </a:r>
          </a:p>
          <a:p>
            <a:pPr>
              <a:buClrTx/>
              <a:buSzTx/>
              <a:buFontTx/>
              <a:buNone/>
            </a:pPr>
            <a:r>
              <a:rPr lang="en-US" sz="1200" b="0" dirty="0">
                <a:latin typeface="Liberation Sans" panose="020B0604020202020204" pitchFamily="34" charset="0"/>
              </a:rPr>
              <a:t>Presentation of property, plant</a:t>
            </a:r>
            <a:r>
              <a:rPr lang="en-US" sz="1200" b="0" dirty="0" smtClean="0">
                <a:latin typeface="Liberation Sans" panose="020B0604020202020204" pitchFamily="34" charset="0"/>
              </a:rPr>
              <a:t>, and </a:t>
            </a:r>
            <a:r>
              <a:rPr lang="en-US" sz="1200" b="0" dirty="0">
                <a:latin typeface="Liberation Sans" panose="020B0604020202020204" pitchFamily="34" charset="0"/>
              </a:rPr>
              <a:t>equipment, and </a:t>
            </a:r>
            <a:r>
              <a:rPr lang="en-US" sz="1200" b="0" dirty="0" smtClean="0">
                <a:latin typeface="Liberation Sans" panose="020B0604020202020204" pitchFamily="34" charset="0"/>
              </a:rPr>
              <a:t>intangible assets</a:t>
            </a:r>
            <a:endParaRPr lang="en-US" sz="1200" b="0" dirty="0">
              <a:latin typeface="Liberation Sans" panose="020B0604020202020204" pitchFamily="34" charset="0"/>
            </a:endParaRP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40" name="Rectangle 4"/>
          <p:cNvSpPr>
            <a:spLocks noChangeArrowheads="1"/>
          </p:cNvSpPr>
          <p:nvPr/>
        </p:nvSpPr>
        <p:spPr bwMode="auto">
          <a:xfrm>
            <a:off x="609600" y="3810000"/>
            <a:ext cx="7975600" cy="136191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spcBef>
                <a:spcPct val="50000"/>
              </a:spcBef>
              <a:buClr>
                <a:srgbClr val="800000"/>
              </a:buClr>
              <a:buSzPct val="85000"/>
              <a:buFontTx/>
              <a:buNone/>
            </a:pPr>
            <a:r>
              <a:rPr lang="en-US" altLang="en-US" sz="2200" b="0" dirty="0">
                <a:latin typeface="Liberation Sans" panose="020B0604020202020204" pitchFamily="34" charset="0"/>
              </a:rPr>
              <a:t>Each Korean won invested in assets produced ₩1.65 in sales for LG.  If a company is using its assets efficiently, each investment in assets will create a high amount of sales.</a:t>
            </a:r>
          </a:p>
        </p:txBody>
      </p:sp>
      <p:pic>
        <p:nvPicPr>
          <p:cNvPr id="1146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03" y="1393208"/>
            <a:ext cx="8577217" cy="165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Statement Analysis</a:t>
            </a:r>
            <a:endParaRPr lang="en-US" altLang="en-US" dirty="0">
              <a:solidFill>
                <a:schemeClr val="accent3"/>
              </a:solidFill>
            </a:endParaRPr>
          </a:p>
        </p:txBody>
      </p:sp>
      <p:sp>
        <p:nvSpPr>
          <p:cNvPr id="15" name="TextBox 14"/>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2" name="Rectangle 1"/>
          <p:cNvSpPr/>
          <p:nvPr/>
        </p:nvSpPr>
        <p:spPr>
          <a:xfrm>
            <a:off x="228600" y="3065143"/>
            <a:ext cx="320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sz="1200" dirty="0">
                <a:latin typeface="Liberation Sans" panose="020B0604020202020204" pitchFamily="34" charset="0"/>
              </a:rPr>
              <a:t>Illustration 9-24</a:t>
            </a:r>
          </a:p>
          <a:p>
            <a:pPr>
              <a:buClrTx/>
              <a:buSzTx/>
              <a:buFontTx/>
              <a:buNone/>
            </a:pPr>
            <a:r>
              <a:rPr lang="en-US" sz="1200" b="0" dirty="0">
                <a:latin typeface="Liberation Sans" panose="020B0604020202020204" pitchFamily="34" charset="0"/>
              </a:rPr>
              <a:t>Asset turnover formula </a:t>
            </a:r>
            <a:r>
              <a:rPr lang="en-US" sz="1200" b="0" dirty="0" smtClean="0">
                <a:latin typeface="Liberation Sans" panose="020B0604020202020204" pitchFamily="34" charset="0"/>
              </a:rPr>
              <a:t>and computation</a:t>
            </a:r>
            <a:endParaRPr lang="en-US" sz="1200" b="0"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70007" y="5010149"/>
            <a:ext cx="2972289" cy="51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tabLst>
                <a:tab pos="571500" algn="l"/>
                <a:tab pos="4686300" algn="l"/>
              </a:tabLst>
            </a:pPr>
            <a:r>
              <a:rPr lang="en-US" sz="2300" b="0" dirty="0">
                <a:latin typeface="Liberation Sans" panose="020B0604020202020204" pitchFamily="34" charset="0"/>
              </a:rPr>
              <a:t>$460,000 + $540,000</a:t>
            </a:r>
            <a:endParaRPr lang="en-US" altLang="en-US" sz="2300" b="0" dirty="0">
              <a:latin typeface="Liberation Sans" panose="020B0604020202020204" pitchFamily="34" charset="0"/>
            </a:endParaRPr>
          </a:p>
        </p:txBody>
      </p:sp>
      <p:sp>
        <p:nvSpPr>
          <p:cNvPr id="4" name="Rectangle 3"/>
          <p:cNvSpPr/>
          <p:nvPr/>
        </p:nvSpPr>
        <p:spPr>
          <a:xfrm>
            <a:off x="3886200" y="5509085"/>
            <a:ext cx="672433" cy="478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tabLst>
                <a:tab pos="571500" algn="l"/>
                <a:tab pos="4686300" algn="l"/>
              </a:tabLst>
            </a:pPr>
            <a:r>
              <a:rPr lang="en-US" sz="2300" b="0" dirty="0" smtClean="0">
                <a:latin typeface="Liberation Sans" panose="020B0604020202020204" pitchFamily="34" charset="0"/>
              </a:rPr>
              <a:t>2</a:t>
            </a:r>
            <a:endParaRPr lang="en-US" sz="2300" b="0" dirty="0">
              <a:latin typeface="Liberation Sans" panose="020B0604020202020204" pitchFamily="34" charset="0"/>
            </a:endParaRPr>
          </a:p>
        </p:txBody>
      </p:sp>
      <p:sp>
        <p:nvSpPr>
          <p:cNvPr id="19" name="Rectangle 18"/>
          <p:cNvSpPr/>
          <p:nvPr/>
        </p:nvSpPr>
        <p:spPr bwMode="auto">
          <a:xfrm>
            <a:off x="2822019" y="5075179"/>
            <a:ext cx="2811093" cy="392932"/>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900" b="1"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3429000" y="5558913"/>
            <a:ext cx="1586788" cy="392932"/>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900" b="1" i="0" u="none" strike="noStrike" cap="none" normalizeH="0" baseline="0" dirty="0" smtClean="0">
              <a:ln>
                <a:noFill/>
              </a:ln>
              <a:solidFill>
                <a:schemeClr val="tx1"/>
              </a:solidFill>
              <a:effectLst/>
              <a:latin typeface="Arial" charset="0"/>
            </a:endParaRPr>
          </a:p>
        </p:txBody>
      </p:sp>
      <p:sp>
        <p:nvSpPr>
          <p:cNvPr id="5" name="Rectangle 4"/>
          <p:cNvSpPr/>
          <p:nvPr/>
        </p:nvSpPr>
        <p:spPr>
          <a:xfrm>
            <a:off x="1112730" y="5238749"/>
            <a:ext cx="1818126" cy="51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tabLst>
                <a:tab pos="571500" algn="l"/>
                <a:tab pos="4686300" algn="l"/>
              </a:tabLst>
            </a:pPr>
            <a:r>
              <a:rPr lang="en-US" sz="2300" b="0" dirty="0">
                <a:latin typeface="Liberation Sans" panose="020B0604020202020204" pitchFamily="34" charset="0"/>
              </a:rPr>
              <a:t> $420,000 ÷ </a:t>
            </a:r>
          </a:p>
        </p:txBody>
      </p:sp>
      <p:sp>
        <p:nvSpPr>
          <p:cNvPr id="9" name="Rectangle 8"/>
          <p:cNvSpPr/>
          <p:nvPr/>
        </p:nvSpPr>
        <p:spPr bwMode="auto">
          <a:xfrm>
            <a:off x="1153674" y="5252397"/>
            <a:ext cx="1665726" cy="522992"/>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900" b="1" i="0" u="none" strike="noStrike" cap="none" normalizeH="0" baseline="0" dirty="0" smtClean="0">
              <a:ln>
                <a:noFill/>
              </a:ln>
              <a:solidFill>
                <a:schemeClr val="tx1"/>
              </a:solidFill>
              <a:effectLst/>
              <a:latin typeface="Arial" charset="0"/>
            </a:endParaRPr>
          </a:p>
        </p:txBody>
      </p:sp>
      <p:sp>
        <p:nvSpPr>
          <p:cNvPr id="8" name="Rectangle 7"/>
          <p:cNvSpPr/>
          <p:nvPr/>
        </p:nvSpPr>
        <p:spPr>
          <a:xfrm>
            <a:off x="5606064" y="5241436"/>
            <a:ext cx="2117432" cy="51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spcBef>
                <a:spcPct val="50000"/>
              </a:spcBef>
              <a:tabLst>
                <a:tab pos="571500" algn="l"/>
                <a:tab pos="4686300" algn="l"/>
              </a:tabLst>
            </a:pPr>
            <a:r>
              <a:rPr lang="en-US" sz="2300" b="0" dirty="0" smtClean="0">
                <a:latin typeface="Liberation Sans" panose="020B0604020202020204" pitchFamily="34" charset="0"/>
              </a:rPr>
              <a:t>=         .</a:t>
            </a:r>
            <a:r>
              <a:rPr lang="en-US" sz="2300" b="0" dirty="0">
                <a:latin typeface="Liberation Sans" panose="020B0604020202020204" pitchFamily="34" charset="0"/>
              </a:rPr>
              <a:t>84</a:t>
            </a:r>
            <a:endParaRPr lang="en-US" altLang="en-US" sz="2300" b="0" dirty="0">
              <a:latin typeface="Liberation Sans" panose="020B0604020202020204" pitchFamily="34" charset="0"/>
            </a:endParaRPr>
          </a:p>
        </p:txBody>
      </p:sp>
      <p:sp>
        <p:nvSpPr>
          <p:cNvPr id="62471" name="Text Box 22"/>
          <p:cNvSpPr txBox="1">
            <a:spLocks noChangeArrowheads="1"/>
          </p:cNvSpPr>
          <p:nvPr/>
        </p:nvSpPr>
        <p:spPr bwMode="auto">
          <a:xfrm>
            <a:off x="457200" y="3219479"/>
            <a:ext cx="8229600" cy="1720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spcBef>
                <a:spcPct val="50000"/>
              </a:spcBef>
              <a:tabLst>
                <a:tab pos="571500" algn="l"/>
                <a:tab pos="4686300" algn="l"/>
              </a:tabLst>
              <a:defRPr sz="2200" b="0">
                <a:latin typeface="Liberation Sans" panose="020B0604020202020204" pitchFamily="34" charset="0"/>
              </a:defRPr>
            </a:lvl1pPr>
          </a:lstStyle>
          <a:p>
            <a:r>
              <a:rPr lang="en-US" sz="2300" b="1" dirty="0" smtClean="0">
                <a:solidFill>
                  <a:srgbClr val="CC0000"/>
                </a:solidFill>
              </a:rPr>
              <a:t>Solution</a:t>
            </a:r>
          </a:p>
          <a:p>
            <a:r>
              <a:rPr lang="en-US" sz="2300" dirty="0" smtClean="0"/>
              <a:t>The </a:t>
            </a:r>
            <a:r>
              <a:rPr lang="en-US" sz="2300" dirty="0"/>
              <a:t>asset turnover </a:t>
            </a:r>
            <a:r>
              <a:rPr lang="en-US" sz="2300" dirty="0" smtClean="0"/>
              <a:t>is </a:t>
            </a:r>
            <a:r>
              <a:rPr lang="en-US" sz="2300" dirty="0"/>
              <a:t>computed as follows.</a:t>
            </a:r>
          </a:p>
          <a:p>
            <a:pPr algn="ctr"/>
            <a:r>
              <a:rPr lang="en-US" sz="2300" dirty="0"/>
              <a:t>Net Sales ÷ Average Total Assets = </a:t>
            </a:r>
            <a:r>
              <a:rPr lang="en-US" sz="2300" dirty="0" smtClean="0"/>
              <a:t>Asset Turnover</a:t>
            </a:r>
          </a:p>
        </p:txBody>
      </p:sp>
      <p:sp>
        <p:nvSpPr>
          <p:cNvPr id="21" name="Rectangle 20"/>
          <p:cNvSpPr/>
          <p:nvPr/>
        </p:nvSpPr>
        <p:spPr bwMode="auto">
          <a:xfrm>
            <a:off x="6333971" y="5303017"/>
            <a:ext cx="985270" cy="392932"/>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900" b="1" i="0" u="none" strike="noStrike" cap="none" normalizeH="0" baseline="0" dirty="0" smtClean="0">
              <a:ln>
                <a:noFill/>
              </a:ln>
              <a:solidFill>
                <a:schemeClr val="tx1"/>
              </a:solidFill>
              <a:effectLst/>
              <a:latin typeface="Arial" charset="0"/>
            </a:endParaRPr>
          </a:p>
        </p:txBody>
      </p:sp>
      <p:sp>
        <p:nvSpPr>
          <p:cNvPr id="62467" name="Rectangle 4"/>
          <p:cNvSpPr>
            <a:spLocks noChangeArrowheads="1"/>
          </p:cNvSpPr>
          <p:nvPr/>
        </p:nvSpPr>
        <p:spPr bwMode="auto">
          <a:xfrm>
            <a:off x="457200" y="1336344"/>
            <a:ext cx="8382000" cy="1752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50000"/>
              </a:spcBef>
              <a:tabLst>
                <a:tab pos="571500" algn="l"/>
                <a:tab pos="4686300" algn="l"/>
              </a:tabLst>
            </a:pPr>
            <a:r>
              <a:rPr lang="en-US" sz="2300" b="0" dirty="0">
                <a:latin typeface="Liberation Sans" panose="020B0604020202020204" pitchFamily="34" charset="0"/>
              </a:rPr>
              <a:t>Paramour Company reported net income of $180,000, net sales of $420,000, and had </a:t>
            </a:r>
            <a:r>
              <a:rPr lang="en-US" sz="2300" b="0" dirty="0" smtClean="0">
                <a:latin typeface="Liberation Sans" panose="020B0604020202020204" pitchFamily="34" charset="0"/>
              </a:rPr>
              <a:t>total assets </a:t>
            </a:r>
            <a:r>
              <a:rPr lang="en-US" sz="2300" b="0" dirty="0">
                <a:latin typeface="Liberation Sans" panose="020B0604020202020204" pitchFamily="34" charset="0"/>
              </a:rPr>
              <a:t>of $460,000 on January 1, 2017, and total assets on December 31, 2017, of $540,000</a:t>
            </a:r>
            <a:r>
              <a:rPr lang="en-US" sz="2300" b="0" dirty="0" smtClean="0">
                <a:latin typeface="Liberation Sans" panose="020B0604020202020204" pitchFamily="34" charset="0"/>
              </a:rPr>
              <a:t>. Determine </a:t>
            </a:r>
            <a:r>
              <a:rPr lang="en-US" sz="2300" b="0" dirty="0">
                <a:latin typeface="Liberation Sans" panose="020B0604020202020204" pitchFamily="34" charset="0"/>
              </a:rPr>
              <a:t>Paramour’s asset turnover for 2017.</a:t>
            </a:r>
            <a:endParaRPr lang="en-US" altLang="en-US" sz="2300" b="0" dirty="0">
              <a:latin typeface="Liberation Sans" panose="020B0604020202020204" pitchFamily="34" charset="0"/>
            </a:endParaRPr>
          </a:p>
        </p:txBody>
      </p:sp>
      <p:cxnSp>
        <p:nvCxnSpPr>
          <p:cNvPr id="3" name="Straight Connector 2"/>
          <p:cNvCxnSpPr/>
          <p:nvPr/>
        </p:nvCxnSpPr>
        <p:spPr bwMode="auto">
          <a:xfrm>
            <a:off x="2868304" y="5501125"/>
            <a:ext cx="2743200" cy="0"/>
          </a:xfrm>
          <a:prstGeom prst="line">
            <a:avLst/>
          </a:prstGeom>
          <a:solidFill>
            <a:schemeClr val="accent1"/>
          </a:solidFill>
          <a:ln w="1905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4" name="TextBox 2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Tree>
    <p:extLst>
      <p:ext uri="{BB962C8B-B14F-4D97-AF65-F5344CB8AC3E}">
        <p14:creationId xmlns:p14="http://schemas.microsoft.com/office/powerpoint/2010/main" val="2829363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609600" y="1295400"/>
            <a:ext cx="8001000" cy="407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973138" indent="-457200">
              <a:defRPr sz="2400">
                <a:solidFill>
                  <a:schemeClr val="tx1"/>
                </a:solidFill>
                <a:latin typeface="Times New Roman" pitchFamily="18" charset="0"/>
              </a:defRPr>
            </a:lvl2pPr>
            <a:lvl3pPr marL="1544638" indent="-457200">
              <a:defRPr sz="2400">
                <a:solidFill>
                  <a:schemeClr val="tx1"/>
                </a:solidFill>
                <a:latin typeface="Times New Roman" pitchFamily="18" charset="0"/>
              </a:defRPr>
            </a:lvl3pPr>
            <a:lvl4pPr marL="2116138" indent="-457200">
              <a:defRPr sz="2400">
                <a:solidFill>
                  <a:schemeClr val="tx1"/>
                </a:solidFill>
                <a:latin typeface="Times New Roman" pitchFamily="18" charset="0"/>
              </a:defRPr>
            </a:lvl4pPr>
            <a:lvl5pPr marL="2687638" indent="-457200">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ClrTx/>
              <a:buSzTx/>
              <a:buFontTx/>
              <a:buNone/>
            </a:pPr>
            <a:r>
              <a:rPr lang="en-US" altLang="en-US" sz="2200" dirty="0">
                <a:latin typeface="Liberation Sans" panose="020B0604020202020204" pitchFamily="34" charset="0"/>
              </a:rPr>
              <a:t>Illustration: </a:t>
            </a:r>
            <a:r>
              <a:rPr lang="en-US" altLang="en-US" sz="2200" b="0" dirty="0" smtClean="0">
                <a:latin typeface="Liberation Sans" panose="020B0604020202020204" pitchFamily="34" charset="0"/>
              </a:rPr>
              <a:t>Lew Company Ltd. </a:t>
            </a:r>
            <a:r>
              <a:rPr lang="en-US" altLang="en-US" sz="2200" b="0" dirty="0">
                <a:latin typeface="Liberation Sans" panose="020B0604020202020204" pitchFamily="34" charset="0"/>
              </a:rPr>
              <a:t>acquires real estate at a cash cost of HK$2,000,000. The property contains an old warehouse that is razed at a net cost of HK$60,000 (HK$75,000 in costs less HK$15,000 proceeds from salvaged materials). Additional expenditures are the attorney’s fee, HK$10,000, and the real estate broker’s commission, HK$80,000. </a:t>
            </a:r>
          </a:p>
          <a:p>
            <a:pPr>
              <a:lnSpc>
                <a:spcPct val="125000"/>
              </a:lnSpc>
              <a:spcBef>
                <a:spcPct val="50000"/>
              </a:spcBef>
              <a:buClrTx/>
              <a:buSzTx/>
              <a:buFontTx/>
              <a:buNone/>
            </a:pPr>
            <a:r>
              <a:rPr lang="en-US" altLang="en-US" sz="2200" dirty="0">
                <a:latin typeface="Liberation Sans" panose="020B0604020202020204" pitchFamily="34" charset="0"/>
              </a:rPr>
              <a:t>Required</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Determine the amount to be reported as the cost of the land.</a:t>
            </a:r>
          </a:p>
        </p:txBody>
      </p:sp>
      <p:sp>
        <p:nvSpPr>
          <p:cNvPr id="6"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7"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975144" y="1049141"/>
            <a:ext cx="0" cy="146545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68386" name="Text Box 2"/>
          <p:cNvSpPr txBox="1">
            <a:spLocks noChangeArrowheads="1"/>
          </p:cNvSpPr>
          <p:nvPr/>
        </p:nvSpPr>
        <p:spPr bwMode="auto">
          <a:xfrm>
            <a:off x="685800" y="1385248"/>
            <a:ext cx="7556500" cy="2799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70000"/>
              </a:spcBef>
              <a:buClr>
                <a:srgbClr val="CC0000"/>
              </a:buClr>
              <a:buSzPct val="80000"/>
              <a:buFont typeface="Wingdings" pitchFamily="2" charset="2"/>
              <a:buChar char="u"/>
            </a:pPr>
            <a:r>
              <a:rPr lang="en-US" altLang="en-US" sz="2300" b="0" dirty="0">
                <a:latin typeface="Liberation Sans" panose="020B0604020202020204" pitchFamily="34" charset="0"/>
              </a:rPr>
              <a:t>Ordinarily, companies record a gain </a:t>
            </a:r>
            <a:r>
              <a:rPr lang="en-US" altLang="en-US" sz="2300" b="0" dirty="0" smtClean="0">
                <a:latin typeface="Liberation Sans" panose="020B0604020202020204" pitchFamily="34" charset="0"/>
              </a:rPr>
              <a:t>or </a:t>
            </a:r>
          </a:p>
          <a:p>
            <a:pPr marL="463550" indent="0">
              <a:lnSpc>
                <a:spcPct val="125000"/>
              </a:lnSpc>
              <a:spcBef>
                <a:spcPts val="0"/>
              </a:spcBef>
              <a:buClr>
                <a:srgbClr val="CC0000"/>
              </a:buClr>
              <a:buSzPct val="80000"/>
            </a:pPr>
            <a:r>
              <a:rPr lang="en-US" altLang="en-US" sz="2300" b="0" dirty="0" smtClean="0">
                <a:latin typeface="Liberation Sans" panose="020B0604020202020204" pitchFamily="34" charset="0"/>
              </a:rPr>
              <a:t>loss </a:t>
            </a:r>
            <a:r>
              <a:rPr lang="en-US" altLang="en-US" sz="2300" b="0" dirty="0">
                <a:latin typeface="Liberation Sans" panose="020B0604020202020204" pitchFamily="34" charset="0"/>
              </a:rPr>
              <a:t>on the exchange of plant assets.</a:t>
            </a:r>
          </a:p>
          <a:p>
            <a:pPr>
              <a:lnSpc>
                <a:spcPct val="125000"/>
              </a:lnSpc>
              <a:spcBef>
                <a:spcPct val="70000"/>
              </a:spcBef>
              <a:buClr>
                <a:srgbClr val="CC0000"/>
              </a:buClr>
              <a:buSzPct val="80000"/>
              <a:buFont typeface="Wingdings" pitchFamily="2" charset="2"/>
              <a:buChar char="u"/>
            </a:pPr>
            <a:r>
              <a:rPr lang="en-US" altLang="en-US" sz="2300" b="0" dirty="0">
                <a:latin typeface="Liberation Sans" panose="020B0604020202020204" pitchFamily="34" charset="0"/>
              </a:rPr>
              <a:t>Most exchanges have </a:t>
            </a:r>
            <a:r>
              <a:rPr lang="en-US" altLang="en-US" sz="2300" dirty="0">
                <a:latin typeface="Liberation Sans" panose="020B0604020202020204" pitchFamily="34" charset="0"/>
              </a:rPr>
              <a:t>commercial substance</a:t>
            </a:r>
            <a:r>
              <a:rPr lang="en-US" altLang="en-US" sz="2300" b="0" dirty="0">
                <a:latin typeface="Liberation Sans" panose="020B0604020202020204" pitchFamily="34" charset="0"/>
              </a:rPr>
              <a:t>.</a:t>
            </a:r>
          </a:p>
          <a:p>
            <a:pPr>
              <a:lnSpc>
                <a:spcPct val="125000"/>
              </a:lnSpc>
              <a:spcBef>
                <a:spcPct val="70000"/>
              </a:spcBef>
              <a:buClr>
                <a:srgbClr val="CC0000"/>
              </a:buClr>
              <a:buSzPct val="80000"/>
              <a:buFont typeface="Wingdings" pitchFamily="2" charset="2"/>
              <a:buChar char="u"/>
            </a:pPr>
            <a:r>
              <a:rPr lang="en-US" altLang="en-US" sz="2300" dirty="0">
                <a:latin typeface="Liberation Sans" panose="020B0604020202020204" pitchFamily="34" charset="0"/>
              </a:rPr>
              <a:t>Commercial substance</a:t>
            </a:r>
            <a:r>
              <a:rPr lang="en-US" altLang="en-US" sz="2300" b="0" dirty="0">
                <a:latin typeface="Liberation Sans" panose="020B0604020202020204" pitchFamily="34" charset="0"/>
              </a:rPr>
              <a:t> - if the future cash flows change as a result of the exchange.</a:t>
            </a:r>
          </a:p>
        </p:txBody>
      </p:sp>
      <p:sp>
        <p:nvSpPr>
          <p:cNvPr id="7" name="Rectangle 6"/>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i="0" dirty="0" smtClean="0">
                <a:solidFill>
                  <a:schemeClr val="accent3"/>
                </a:solidFill>
                <a:latin typeface="Liberation Sans" panose="020B0604020202020204" pitchFamily="34" charset="0"/>
              </a:rPr>
              <a:t>APPENDIX 9A</a:t>
            </a:r>
            <a:endParaRPr lang="en-US" altLang="en-US" sz="2400" b="1" i="0" dirty="0">
              <a:solidFill>
                <a:schemeClr val="accent3"/>
              </a:solidFill>
              <a:latin typeface="Liberation Sans" panose="020B0604020202020204" pitchFamily="34" charset="0"/>
            </a:endParaRPr>
          </a:p>
        </p:txBody>
      </p:sp>
      <p:sp>
        <p:nvSpPr>
          <p:cNvPr id="8"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i="0" dirty="0" smtClean="0">
                <a:solidFill>
                  <a:schemeClr val="accent3"/>
                </a:solidFill>
                <a:latin typeface="Liberation Sans" panose="020B0604020202020204" pitchFamily="34" charset="0"/>
              </a:rPr>
              <a:t>Exchange of Plant Assets</a:t>
            </a:r>
            <a:endParaRPr lang="en-US" sz="2800" b="1" i="0" dirty="0">
              <a:solidFill>
                <a:schemeClr val="accent3"/>
              </a:solidFill>
              <a:latin typeface="Liberation Sans" panose="020B0604020202020204" pitchFamily="34" charset="0"/>
            </a:endParaRPr>
          </a:p>
        </p:txBody>
      </p:sp>
      <p:sp>
        <p:nvSpPr>
          <p:cNvPr id="9" name="Rectangle 8"/>
          <p:cNvSpPr/>
          <p:nvPr/>
        </p:nvSpPr>
        <p:spPr>
          <a:xfrm>
            <a:off x="7051344" y="1104781"/>
            <a:ext cx="2016456" cy="1508105"/>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8</a:t>
            </a:r>
            <a:endParaRPr lang="en-US" sz="1400" b="1" i="0" dirty="0">
              <a:solidFill>
                <a:srgbClr val="FF3300"/>
              </a:solidFill>
              <a:latin typeface="Liberation Sans" panose="020B0604020202020204" pitchFamily="34" charset="0"/>
            </a:endParaRPr>
          </a:p>
          <a:p>
            <a:r>
              <a:rPr lang="en-US" sz="1400" dirty="0" smtClean="0">
                <a:latin typeface="Liberation Sans" panose="020B0604020202020204" pitchFamily="34" charset="0"/>
              </a:rPr>
              <a:t>Explain </a:t>
            </a:r>
            <a:r>
              <a:rPr lang="en-US" sz="1400" dirty="0">
                <a:latin typeface="Liberation Sans" panose="020B0604020202020204" pitchFamily="34" charset="0"/>
              </a:rPr>
              <a:t>how to </a:t>
            </a:r>
            <a:r>
              <a:rPr lang="en-US" sz="1400" dirty="0" smtClean="0">
                <a:latin typeface="Liberation Sans" panose="020B0604020202020204" pitchFamily="34" charset="0"/>
              </a:rPr>
              <a:t>account for </a:t>
            </a:r>
            <a:r>
              <a:rPr lang="en-US" sz="1400" dirty="0">
                <a:latin typeface="Liberation Sans" panose="020B0604020202020204" pitchFamily="34" charset="0"/>
              </a:rPr>
              <a:t>the exchange of plant</a:t>
            </a:r>
          </a:p>
          <a:p>
            <a:r>
              <a:rPr lang="en-US" sz="1400" dirty="0">
                <a:latin typeface="Liberation Sans" panose="020B0604020202020204" pitchFamily="34" charset="0"/>
              </a:rPr>
              <a:t>assets.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Text Box 2"/>
          <p:cNvSpPr txBox="1">
            <a:spLocks noChangeArrowheads="1"/>
          </p:cNvSpPr>
          <p:nvPr/>
        </p:nvSpPr>
        <p:spPr bwMode="auto">
          <a:xfrm>
            <a:off x="1143000" y="3124200"/>
            <a:ext cx="7239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115050" algn="r"/>
              </a:tabLst>
              <a:defRPr sz="2400">
                <a:solidFill>
                  <a:schemeClr val="tx1"/>
                </a:solidFill>
                <a:latin typeface="Times New Roman" pitchFamily="18" charset="0"/>
              </a:defRPr>
            </a:lvl1pPr>
            <a:lvl2pPr>
              <a:tabLst>
                <a:tab pos="6115050" algn="r"/>
              </a:tabLst>
              <a:defRPr sz="2400">
                <a:solidFill>
                  <a:schemeClr val="tx1"/>
                </a:solidFill>
                <a:latin typeface="Times New Roman" pitchFamily="18" charset="0"/>
              </a:defRPr>
            </a:lvl2pPr>
            <a:lvl3pPr>
              <a:tabLst>
                <a:tab pos="6115050" algn="r"/>
              </a:tabLst>
              <a:defRPr sz="2400">
                <a:solidFill>
                  <a:schemeClr val="tx1"/>
                </a:solidFill>
                <a:latin typeface="Times New Roman" pitchFamily="18" charset="0"/>
              </a:defRPr>
            </a:lvl3pPr>
            <a:lvl4pPr>
              <a:tabLst>
                <a:tab pos="6115050" algn="r"/>
              </a:tabLst>
              <a:defRPr sz="2400">
                <a:solidFill>
                  <a:schemeClr val="tx1"/>
                </a:solidFill>
                <a:latin typeface="Times New Roman" pitchFamily="18" charset="0"/>
              </a:defRPr>
            </a:lvl4pPr>
            <a:lvl5pPr>
              <a:tabLst>
                <a:tab pos="6115050" algn="r"/>
              </a:tabLst>
              <a:defRPr sz="2400">
                <a:solidFill>
                  <a:schemeClr val="tx1"/>
                </a:solidFill>
                <a:latin typeface="Times New Roman" pitchFamily="18" charset="0"/>
              </a:defRPr>
            </a:lvl5pPr>
            <a:lvl6pPr eaLnBrk="0" fontAlgn="base" hangingPunct="0">
              <a:spcBef>
                <a:spcPct val="0"/>
              </a:spcBef>
              <a:spcAft>
                <a:spcPct val="0"/>
              </a:spcAft>
              <a:tabLst>
                <a:tab pos="6115050" algn="r"/>
              </a:tabLst>
              <a:defRPr sz="2400">
                <a:solidFill>
                  <a:schemeClr val="tx1"/>
                </a:solidFill>
                <a:latin typeface="Times New Roman" pitchFamily="18" charset="0"/>
              </a:defRPr>
            </a:lvl6pPr>
            <a:lvl7pPr eaLnBrk="0" fontAlgn="base" hangingPunct="0">
              <a:spcBef>
                <a:spcPct val="0"/>
              </a:spcBef>
              <a:spcAft>
                <a:spcPct val="0"/>
              </a:spcAft>
              <a:tabLst>
                <a:tab pos="6115050" algn="r"/>
              </a:tabLst>
              <a:defRPr sz="2400">
                <a:solidFill>
                  <a:schemeClr val="tx1"/>
                </a:solidFill>
                <a:latin typeface="Times New Roman" pitchFamily="18" charset="0"/>
              </a:defRPr>
            </a:lvl7pPr>
            <a:lvl8pPr eaLnBrk="0" fontAlgn="base" hangingPunct="0">
              <a:spcBef>
                <a:spcPct val="0"/>
              </a:spcBef>
              <a:spcAft>
                <a:spcPct val="0"/>
              </a:spcAft>
              <a:tabLst>
                <a:tab pos="6115050" algn="r"/>
              </a:tabLst>
              <a:defRPr sz="2400">
                <a:solidFill>
                  <a:schemeClr val="tx1"/>
                </a:solidFill>
                <a:latin typeface="Times New Roman" pitchFamily="18" charset="0"/>
              </a:defRPr>
            </a:lvl8pPr>
            <a:lvl9pPr eaLnBrk="0" fontAlgn="base" hangingPunct="0">
              <a:spcBef>
                <a:spcPct val="0"/>
              </a:spcBef>
              <a:spcAft>
                <a:spcPct val="0"/>
              </a:spcAft>
              <a:tabLst>
                <a:tab pos="6115050" algn="r"/>
              </a:tabLst>
              <a:defRPr sz="2400">
                <a:solidFill>
                  <a:schemeClr val="tx1"/>
                </a:solidFill>
                <a:latin typeface="Times New Roman" pitchFamily="18" charset="0"/>
              </a:defRPr>
            </a:lvl9pPr>
          </a:lstStyle>
          <a:p>
            <a:pPr>
              <a:spcBef>
                <a:spcPct val="20000"/>
              </a:spcBef>
              <a:buClrTx/>
              <a:buSzTx/>
              <a:buFontTx/>
              <a:buNone/>
            </a:pPr>
            <a:r>
              <a:rPr lang="en-US" altLang="en-US" sz="2000" b="0" dirty="0">
                <a:latin typeface="Liberation Sans" panose="020B0604020202020204" pitchFamily="34" charset="0"/>
              </a:rPr>
              <a:t>Cost of used trucks	</a:t>
            </a:r>
            <a:r>
              <a:rPr lang="en-US" altLang="en-US" sz="2000" b="0" dirty="0">
                <a:latin typeface="Liberation Sans" panose="020B0604020202020204" pitchFamily="34" charset="0"/>
                <a:cs typeface="Arial" charset="0"/>
              </a:rPr>
              <a:t>€</a:t>
            </a:r>
            <a:r>
              <a:rPr lang="en-US" altLang="en-US" sz="2000" b="0" dirty="0">
                <a:latin typeface="Liberation Sans" panose="020B0604020202020204" pitchFamily="34" charset="0"/>
              </a:rPr>
              <a:t>64,000</a:t>
            </a:r>
          </a:p>
          <a:p>
            <a:pPr>
              <a:spcBef>
                <a:spcPct val="20000"/>
              </a:spcBef>
              <a:buClrTx/>
              <a:buSzTx/>
              <a:buFontTx/>
              <a:buNone/>
            </a:pPr>
            <a:r>
              <a:rPr lang="en-US" altLang="en-US" sz="2000" b="0" dirty="0">
                <a:latin typeface="Liberation Sans" panose="020B0604020202020204" pitchFamily="34" charset="0"/>
              </a:rPr>
              <a:t>Less: Accumulated depreciation	  22,000</a:t>
            </a:r>
          </a:p>
          <a:p>
            <a:pPr>
              <a:spcBef>
                <a:spcPct val="20000"/>
              </a:spcBef>
              <a:buClrTx/>
              <a:buSzTx/>
              <a:buFontTx/>
              <a:buNone/>
            </a:pPr>
            <a:r>
              <a:rPr lang="en-US" altLang="en-US" sz="2000" b="0" dirty="0">
                <a:latin typeface="Liberation Sans" panose="020B0604020202020204" pitchFamily="34" charset="0"/>
              </a:rPr>
              <a:t>Book value	42,000</a:t>
            </a:r>
          </a:p>
          <a:p>
            <a:pPr>
              <a:spcBef>
                <a:spcPct val="20000"/>
              </a:spcBef>
              <a:buClrTx/>
              <a:buSzTx/>
              <a:buFontTx/>
              <a:buNone/>
            </a:pPr>
            <a:r>
              <a:rPr lang="en-US" altLang="en-US" sz="2000" b="0" dirty="0">
                <a:latin typeface="Liberation Sans" panose="020B0604020202020204" pitchFamily="34" charset="0"/>
              </a:rPr>
              <a:t>Fair market value of used trucks	  26,000	</a:t>
            </a:r>
          </a:p>
          <a:p>
            <a:pPr>
              <a:spcBef>
                <a:spcPct val="20000"/>
              </a:spcBef>
              <a:buClrTx/>
              <a:buSzTx/>
              <a:buFontTx/>
              <a:buNone/>
            </a:pPr>
            <a:r>
              <a:rPr lang="en-US" altLang="en-US" sz="2000" dirty="0">
                <a:solidFill>
                  <a:srgbClr val="CC0000"/>
                </a:solidFill>
                <a:latin typeface="Liberation Sans" panose="020B0604020202020204" pitchFamily="34" charset="0"/>
              </a:rPr>
              <a:t>Loss on disposal	</a:t>
            </a:r>
            <a:r>
              <a:rPr lang="en-US" altLang="en-US" sz="2000" dirty="0">
                <a:solidFill>
                  <a:srgbClr val="CC0000"/>
                </a:solidFill>
                <a:latin typeface="Liberation Sans" panose="020B0604020202020204" pitchFamily="34" charset="0"/>
                <a:cs typeface="Arial" charset="0"/>
              </a:rPr>
              <a:t>€</a:t>
            </a:r>
            <a:r>
              <a:rPr lang="en-US" altLang="en-US" sz="2000" dirty="0">
                <a:solidFill>
                  <a:srgbClr val="CC0000"/>
                </a:solidFill>
                <a:latin typeface="Liberation Sans" panose="020B0604020202020204" pitchFamily="34" charset="0"/>
              </a:rPr>
              <a:t>16,000</a:t>
            </a:r>
          </a:p>
          <a:p>
            <a:pPr>
              <a:spcBef>
                <a:spcPct val="70000"/>
              </a:spcBef>
              <a:buClrTx/>
              <a:buSzTx/>
              <a:buFontTx/>
              <a:buNone/>
            </a:pPr>
            <a:r>
              <a:rPr lang="en-US" altLang="en-US" sz="2000" b="0" dirty="0">
                <a:latin typeface="Liberation Sans" panose="020B0604020202020204" pitchFamily="34" charset="0"/>
              </a:rPr>
              <a:t>Fair market value of used trucks	</a:t>
            </a:r>
            <a:r>
              <a:rPr lang="en-US" altLang="en-US" sz="2000" b="0" dirty="0">
                <a:latin typeface="Liberation Sans" panose="020B0604020202020204" pitchFamily="34" charset="0"/>
                <a:cs typeface="Arial" charset="0"/>
              </a:rPr>
              <a:t>€</a:t>
            </a:r>
            <a:r>
              <a:rPr lang="en-US" altLang="en-US" sz="2000" b="0" dirty="0">
                <a:latin typeface="Liberation Sans" panose="020B0604020202020204" pitchFamily="34" charset="0"/>
              </a:rPr>
              <a:t>26,000	</a:t>
            </a:r>
          </a:p>
          <a:p>
            <a:pPr>
              <a:spcBef>
                <a:spcPct val="20000"/>
              </a:spcBef>
              <a:buClrTx/>
              <a:buSzTx/>
              <a:buFontTx/>
              <a:buNone/>
            </a:pPr>
            <a:r>
              <a:rPr lang="en-US" altLang="en-US" sz="2000" b="0" dirty="0">
                <a:latin typeface="Liberation Sans" panose="020B0604020202020204" pitchFamily="34" charset="0"/>
              </a:rPr>
              <a:t>Cash paid	  17,000</a:t>
            </a:r>
          </a:p>
          <a:p>
            <a:pPr>
              <a:spcBef>
                <a:spcPct val="20000"/>
              </a:spcBef>
              <a:buClrTx/>
              <a:buSzTx/>
              <a:buFontTx/>
              <a:buNone/>
            </a:pPr>
            <a:r>
              <a:rPr lang="en-US" altLang="en-US" sz="2000" b="0" dirty="0">
                <a:latin typeface="Liberation Sans" panose="020B0604020202020204" pitchFamily="34" charset="0"/>
              </a:rPr>
              <a:t>Cost of semi-truck	</a:t>
            </a:r>
            <a:r>
              <a:rPr lang="en-US" altLang="en-US" sz="2000" b="0" dirty="0">
                <a:latin typeface="Liberation Sans" panose="020B0604020202020204" pitchFamily="34" charset="0"/>
                <a:cs typeface="Arial" charset="0"/>
              </a:rPr>
              <a:t>€</a:t>
            </a:r>
            <a:r>
              <a:rPr lang="en-US" altLang="en-US" sz="2000" b="0" dirty="0">
                <a:latin typeface="Liberation Sans" panose="020B0604020202020204" pitchFamily="34" charset="0"/>
              </a:rPr>
              <a:t>43,000 </a:t>
            </a:r>
          </a:p>
        </p:txBody>
      </p:sp>
      <p:sp>
        <p:nvSpPr>
          <p:cNvPr id="1170435" name="Text Box 3"/>
          <p:cNvSpPr txBox="1">
            <a:spLocks noChangeArrowheads="1"/>
          </p:cNvSpPr>
          <p:nvPr/>
        </p:nvSpPr>
        <p:spPr bwMode="auto">
          <a:xfrm>
            <a:off x="533400" y="1295400"/>
            <a:ext cx="81534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14400" algn="l"/>
                <a:tab pos="7600950" algn="r"/>
              </a:tabLst>
              <a:defRPr sz="2400">
                <a:solidFill>
                  <a:schemeClr val="tx1"/>
                </a:solidFill>
                <a:latin typeface="Times New Roman" pitchFamily="18" charset="0"/>
              </a:defRPr>
            </a:lvl1pPr>
            <a:lvl2pPr marL="971550" indent="-457200">
              <a:tabLst>
                <a:tab pos="914400" algn="l"/>
                <a:tab pos="7600950" algn="r"/>
              </a:tabLst>
              <a:defRPr sz="2400">
                <a:solidFill>
                  <a:schemeClr val="tx1"/>
                </a:solidFill>
                <a:latin typeface="Times New Roman" pitchFamily="18" charset="0"/>
              </a:defRPr>
            </a:lvl2pPr>
            <a:lvl3pPr marL="1543050" indent="-457200">
              <a:tabLst>
                <a:tab pos="914400" algn="l"/>
                <a:tab pos="7600950" algn="r"/>
              </a:tabLst>
              <a:defRPr sz="2400">
                <a:solidFill>
                  <a:schemeClr val="tx1"/>
                </a:solidFill>
                <a:latin typeface="Times New Roman" pitchFamily="18" charset="0"/>
              </a:defRPr>
            </a:lvl3pPr>
            <a:lvl4pPr marL="2114550" indent="-457200">
              <a:tabLst>
                <a:tab pos="914400" algn="l"/>
                <a:tab pos="7600950" algn="r"/>
              </a:tabLst>
              <a:defRPr sz="2400">
                <a:solidFill>
                  <a:schemeClr val="tx1"/>
                </a:solidFill>
                <a:latin typeface="Times New Roman" pitchFamily="18" charset="0"/>
              </a:defRPr>
            </a:lvl4pPr>
            <a:lvl5pPr marL="2686050" indent="-457200">
              <a:tabLst>
                <a:tab pos="914400" algn="l"/>
                <a:tab pos="76009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9pPr>
          </a:lstStyle>
          <a:p>
            <a:pPr>
              <a:lnSpc>
                <a:spcPct val="115000"/>
              </a:lnSpc>
              <a:buClrTx/>
              <a:buSzTx/>
              <a:buFontTx/>
              <a:buNone/>
            </a:pPr>
            <a:r>
              <a:rPr lang="en-US" altLang="en-US" sz="2200" dirty="0">
                <a:latin typeface="Liberation Sans" panose="020B0604020202020204" pitchFamily="34" charset="0"/>
              </a:rPr>
              <a:t>Illustration:</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Roland NV </a:t>
            </a:r>
            <a:r>
              <a:rPr lang="en-US" altLang="en-US" sz="2200" b="0" dirty="0">
                <a:latin typeface="Liberation Sans" panose="020B0604020202020204" pitchFamily="34" charset="0"/>
              </a:rPr>
              <a:t>exchanged used trucks (cost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64,000 less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22,000 accumulated depreciation) plus cash of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17,000 for a new semi-truck.  The used trucks had a fair market value of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26,000.  </a:t>
            </a:r>
          </a:p>
        </p:txBody>
      </p:sp>
      <p:sp>
        <p:nvSpPr>
          <p:cNvPr id="1170436" name="Line 4"/>
          <p:cNvSpPr>
            <a:spLocks noChangeShapeType="1"/>
          </p:cNvSpPr>
          <p:nvPr/>
        </p:nvSpPr>
        <p:spPr bwMode="auto">
          <a:xfrm>
            <a:off x="6096000" y="38862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70439" name="Line 7"/>
          <p:cNvSpPr>
            <a:spLocks noChangeShapeType="1"/>
          </p:cNvSpPr>
          <p:nvPr/>
        </p:nvSpPr>
        <p:spPr bwMode="auto">
          <a:xfrm>
            <a:off x="6096000" y="45720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70440" name="Line 8"/>
          <p:cNvSpPr>
            <a:spLocks noChangeShapeType="1"/>
          </p:cNvSpPr>
          <p:nvPr/>
        </p:nvSpPr>
        <p:spPr bwMode="auto">
          <a:xfrm>
            <a:off x="6096000" y="49530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70441" name="Line 9"/>
          <p:cNvSpPr>
            <a:spLocks noChangeShapeType="1"/>
          </p:cNvSpPr>
          <p:nvPr/>
        </p:nvSpPr>
        <p:spPr bwMode="auto">
          <a:xfrm>
            <a:off x="6096000" y="58674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70442" name="Line 10"/>
          <p:cNvSpPr>
            <a:spLocks noChangeShapeType="1"/>
          </p:cNvSpPr>
          <p:nvPr/>
        </p:nvSpPr>
        <p:spPr bwMode="auto">
          <a:xfrm>
            <a:off x="6096000" y="62484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3"/>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smtClean="0">
                <a:solidFill>
                  <a:srgbClr val="CC0000"/>
                </a:solidFill>
                <a:latin typeface="Liberation Sans" panose="020B0604020202020204" pitchFamily="34" charset="0"/>
              </a:rPr>
              <a:t>Loss Treatment</a:t>
            </a:r>
            <a:endParaRPr lang="en-US" altLang="en-US" sz="3200" dirty="0">
              <a:solidFill>
                <a:srgbClr val="CC0000"/>
              </a:solidFill>
              <a:latin typeface="Liberation Sans" panose="020B0604020202020204" pitchFamily="34" charset="0"/>
            </a:endParaRPr>
          </a:p>
        </p:txBody>
      </p:sp>
      <p:sp>
        <p:nvSpPr>
          <p:cNvPr id="2" name="Rectangle 1"/>
          <p:cNvSpPr/>
          <p:nvPr/>
        </p:nvSpPr>
        <p:spPr>
          <a:xfrm>
            <a:off x="7534819" y="5127008"/>
            <a:ext cx="14567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sz="1200" dirty="0">
                <a:latin typeface="Liberation Sans" panose="020B0604020202020204" pitchFamily="34" charset="0"/>
              </a:rPr>
              <a:t>Illustration 9A-1</a:t>
            </a:r>
          </a:p>
          <a:p>
            <a:pPr>
              <a:buClrTx/>
              <a:buSzTx/>
              <a:buFontTx/>
              <a:buNone/>
            </a:pPr>
            <a:r>
              <a:rPr lang="en-US" sz="1200" b="0" dirty="0">
                <a:latin typeface="Liberation Sans" panose="020B0604020202020204" pitchFamily="34" charset="0"/>
              </a:rPr>
              <a:t>Cost of semi-truck</a:t>
            </a:r>
          </a:p>
        </p:txBody>
      </p:sp>
      <p:sp>
        <p:nvSpPr>
          <p:cNvPr id="16" name="Rectangle 15"/>
          <p:cNvSpPr/>
          <p:nvPr/>
        </p:nvSpPr>
        <p:spPr>
          <a:xfrm>
            <a:off x="7543800" y="3881735"/>
            <a:ext cx="14567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sz="1200" dirty="0">
                <a:latin typeface="Liberation Sans" panose="020B0604020202020204" pitchFamily="34" charset="0"/>
              </a:rPr>
              <a:t>Illustration </a:t>
            </a:r>
            <a:r>
              <a:rPr lang="en-US" sz="1200" dirty="0" smtClean="0">
                <a:latin typeface="Liberation Sans" panose="020B0604020202020204" pitchFamily="34" charset="0"/>
              </a:rPr>
              <a:t>9A-2</a:t>
            </a:r>
            <a:endParaRPr lang="en-US" sz="1200" dirty="0">
              <a:latin typeface="Liberation Sans" panose="020B0604020202020204" pitchFamily="34" charset="0"/>
            </a:endParaRPr>
          </a:p>
          <a:p>
            <a:pPr>
              <a:buClrTx/>
              <a:buSzTx/>
              <a:buFontTx/>
              <a:buNone/>
            </a:pPr>
            <a:r>
              <a:rPr lang="en-US" sz="1200" b="0" dirty="0" smtClean="0">
                <a:latin typeface="Liberation Sans" panose="020B0604020202020204" pitchFamily="34" charset="0"/>
              </a:rPr>
              <a:t>Computation of loss on disposal</a:t>
            </a:r>
            <a:endParaRPr lang="en-US" sz="1200" b="0"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0"/>
          <p:cNvSpPr txBox="1">
            <a:spLocks noChangeArrowheads="1"/>
          </p:cNvSpPr>
          <p:nvPr/>
        </p:nvSpPr>
        <p:spPr bwMode="auto">
          <a:xfrm>
            <a:off x="533400" y="3907557"/>
            <a:ext cx="8229600" cy="2169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257800" algn="r"/>
              </a:tabLst>
              <a:defRPr sz="2900" b="1">
                <a:solidFill>
                  <a:schemeClr val="tx1"/>
                </a:solidFill>
                <a:latin typeface="Arial" charset="0"/>
              </a:defRPr>
            </a:lvl1pPr>
            <a:lvl2pPr marL="742950" indent="-285750">
              <a:tabLst>
                <a:tab pos="5257800" algn="r"/>
              </a:tabLst>
              <a:defRPr sz="2900" b="1">
                <a:solidFill>
                  <a:schemeClr val="tx1"/>
                </a:solidFill>
                <a:latin typeface="Arial" charset="0"/>
              </a:defRPr>
            </a:lvl2pPr>
            <a:lvl3pPr marL="1143000" indent="-228600">
              <a:tabLst>
                <a:tab pos="5257800" algn="r"/>
              </a:tabLst>
              <a:defRPr sz="2900" b="1">
                <a:solidFill>
                  <a:schemeClr val="tx1"/>
                </a:solidFill>
                <a:latin typeface="Arial" charset="0"/>
              </a:defRPr>
            </a:lvl3pPr>
            <a:lvl4pPr marL="1600200" indent="-228600">
              <a:tabLst>
                <a:tab pos="5257800" algn="r"/>
              </a:tabLst>
              <a:defRPr sz="2900" b="1">
                <a:solidFill>
                  <a:schemeClr val="tx1"/>
                </a:solidFill>
                <a:latin typeface="Arial" charset="0"/>
              </a:defRPr>
            </a:lvl4pPr>
            <a:lvl5pPr marL="2057400" indent="-228600">
              <a:tabLst>
                <a:tab pos="5257800"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Lst>
              <a:defRPr sz="2900" b="1">
                <a:solidFill>
                  <a:schemeClr val="tx1"/>
                </a:solidFill>
                <a:latin typeface="Arial" charset="0"/>
              </a:defRPr>
            </a:lvl9pPr>
          </a:lstStyle>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Equipment </a:t>
            </a:r>
            <a:r>
              <a:rPr lang="en-US" sz="2100" b="0" dirty="0">
                <a:latin typeface="Liberation Sans" panose="020B0604020202020204" pitchFamily="34" charset="0"/>
                <a:cs typeface="Arial" charset="0"/>
              </a:rPr>
              <a:t>(new) </a:t>
            </a:r>
            <a:r>
              <a:rPr lang="en-US" sz="2100" b="0" dirty="0" smtClean="0">
                <a:latin typeface="Liberation Sans" panose="020B0604020202020204" pitchFamily="34" charset="0"/>
                <a:cs typeface="Arial" charset="0"/>
              </a:rPr>
              <a:t>	43,000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Accumulated </a:t>
            </a:r>
            <a:r>
              <a:rPr lang="en-US" sz="2100" b="0" dirty="0">
                <a:latin typeface="Liberation Sans" panose="020B0604020202020204" pitchFamily="34" charset="0"/>
                <a:cs typeface="Arial" charset="0"/>
              </a:rPr>
              <a:t>Depreciation—Equipment </a:t>
            </a:r>
            <a:r>
              <a:rPr lang="en-US" sz="2100" b="0" dirty="0" smtClean="0">
                <a:latin typeface="Liberation Sans" panose="020B0604020202020204" pitchFamily="34" charset="0"/>
                <a:cs typeface="Arial" charset="0"/>
              </a:rPr>
              <a:t>	22,000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Loss </a:t>
            </a:r>
            <a:r>
              <a:rPr lang="en-US" sz="2100" b="0" dirty="0">
                <a:latin typeface="Liberation Sans" panose="020B0604020202020204" pitchFamily="34" charset="0"/>
                <a:cs typeface="Arial" charset="0"/>
              </a:rPr>
              <a:t>on Disposal of Plant Assets </a:t>
            </a:r>
            <a:r>
              <a:rPr lang="en-US" sz="2100" b="0" dirty="0" smtClean="0">
                <a:latin typeface="Liberation Sans" panose="020B0604020202020204" pitchFamily="34" charset="0"/>
                <a:cs typeface="Arial" charset="0"/>
              </a:rPr>
              <a:t>	16,000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	Equipment </a:t>
            </a:r>
            <a:r>
              <a:rPr lang="en-US" sz="2100" b="0" dirty="0">
                <a:latin typeface="Liberation Sans" panose="020B0604020202020204" pitchFamily="34" charset="0"/>
                <a:cs typeface="Arial" charset="0"/>
              </a:rPr>
              <a:t>(old) </a:t>
            </a:r>
            <a:r>
              <a:rPr lang="en-US" sz="2100" b="0" dirty="0" smtClean="0">
                <a:latin typeface="Liberation Sans" panose="020B0604020202020204" pitchFamily="34" charset="0"/>
                <a:cs typeface="Arial" charset="0"/>
              </a:rPr>
              <a:t>		64,000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	Cash 		17,000</a:t>
            </a:r>
            <a:endParaRPr lang="en-US" sz="2100" b="0" dirty="0">
              <a:latin typeface="Liberation Sans" panose="020B0604020202020204" pitchFamily="34" charset="0"/>
              <a:cs typeface="Arial" charset="0"/>
            </a:endParaRPr>
          </a:p>
        </p:txBody>
      </p:sp>
      <p:sp>
        <p:nvSpPr>
          <p:cNvPr id="1171458" name="Text Box 2"/>
          <p:cNvSpPr txBox="1">
            <a:spLocks noChangeArrowheads="1"/>
          </p:cNvSpPr>
          <p:nvPr/>
        </p:nvSpPr>
        <p:spPr bwMode="auto">
          <a:xfrm>
            <a:off x="533400" y="1295400"/>
            <a:ext cx="81534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1550" indent="-457200">
              <a:defRPr sz="2400">
                <a:solidFill>
                  <a:schemeClr val="tx1"/>
                </a:solidFill>
                <a:latin typeface="Times New Roman" pitchFamily="18" charset="0"/>
              </a:defRPr>
            </a:lvl2pPr>
            <a:lvl3pPr marL="1543050" indent="-457200">
              <a:defRPr sz="2400">
                <a:solidFill>
                  <a:schemeClr val="tx1"/>
                </a:solidFill>
                <a:latin typeface="Times New Roman" pitchFamily="18" charset="0"/>
              </a:defRPr>
            </a:lvl3pPr>
            <a:lvl4pPr marL="2114550" indent="-457200">
              <a:defRPr sz="2400">
                <a:solidFill>
                  <a:schemeClr val="tx1"/>
                </a:solidFill>
                <a:latin typeface="Times New Roman" pitchFamily="18" charset="0"/>
              </a:defRPr>
            </a:lvl4pPr>
            <a:lvl5pPr marL="2686050" indent="-457200">
              <a:defRPr sz="2400">
                <a:solidFill>
                  <a:schemeClr val="tx1"/>
                </a:solidFill>
                <a:latin typeface="Times New Roman" pitchFamily="18" charset="0"/>
              </a:defRPr>
            </a:lvl5pPr>
            <a:lvl6pPr marL="3143250" indent="-457200" eaLnBrk="0" fontAlgn="base" hangingPunct="0">
              <a:spcBef>
                <a:spcPct val="0"/>
              </a:spcBef>
              <a:spcAft>
                <a:spcPct val="0"/>
              </a:spcAft>
              <a:defRPr sz="2400">
                <a:solidFill>
                  <a:schemeClr val="tx1"/>
                </a:solidFill>
                <a:latin typeface="Times New Roman" pitchFamily="18" charset="0"/>
              </a:defRPr>
            </a:lvl6pPr>
            <a:lvl7pPr marL="3600450" indent="-457200" eaLnBrk="0" fontAlgn="base" hangingPunct="0">
              <a:spcBef>
                <a:spcPct val="0"/>
              </a:spcBef>
              <a:spcAft>
                <a:spcPct val="0"/>
              </a:spcAft>
              <a:defRPr sz="2400">
                <a:solidFill>
                  <a:schemeClr val="tx1"/>
                </a:solidFill>
                <a:latin typeface="Times New Roman" pitchFamily="18" charset="0"/>
              </a:defRPr>
            </a:lvl7pPr>
            <a:lvl8pPr marL="4057650" indent="-457200" eaLnBrk="0" fontAlgn="base" hangingPunct="0">
              <a:spcBef>
                <a:spcPct val="0"/>
              </a:spcBef>
              <a:spcAft>
                <a:spcPct val="0"/>
              </a:spcAft>
              <a:defRPr sz="2400">
                <a:solidFill>
                  <a:schemeClr val="tx1"/>
                </a:solidFill>
                <a:latin typeface="Times New Roman" pitchFamily="18" charset="0"/>
              </a:defRPr>
            </a:lvl8pPr>
            <a:lvl9pPr marL="4514850"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Roland </a:t>
            </a:r>
            <a:r>
              <a:rPr lang="en-US" altLang="en-US" sz="2200" b="0" dirty="0" smtClean="0">
                <a:latin typeface="Liberation Sans" panose="020B0604020202020204" pitchFamily="34" charset="0"/>
              </a:rPr>
              <a:t>NV </a:t>
            </a:r>
            <a:r>
              <a:rPr lang="en-US" altLang="en-US" sz="2200" b="0" dirty="0">
                <a:latin typeface="Liberation Sans" panose="020B0604020202020204" pitchFamily="34" charset="0"/>
              </a:rPr>
              <a:t>exchanged used trucks (cost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64,000 less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22,000 accumulated depreciation) plus cash of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17,000 for a new semi-truck.  The old trucks had a fair market value of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26,000.</a:t>
            </a:r>
          </a:p>
          <a:p>
            <a:pPr>
              <a:lnSpc>
                <a:spcPct val="115000"/>
              </a:lnSpc>
              <a:spcBef>
                <a:spcPct val="40000"/>
              </a:spcBef>
              <a:buClrTx/>
              <a:buSzTx/>
              <a:buFontTx/>
              <a:buNone/>
            </a:pPr>
            <a:r>
              <a:rPr lang="en-US" altLang="en-US" sz="2200" b="0" dirty="0">
                <a:latin typeface="Liberation Sans" panose="020B0604020202020204" pitchFamily="34" charset="0"/>
              </a:rPr>
              <a:t>Prepare the entry to record the exchange of assets by Roland </a:t>
            </a:r>
            <a:r>
              <a:rPr lang="en-US" altLang="en-US" sz="2200" b="0" dirty="0" smtClean="0">
                <a:latin typeface="Liberation Sans" panose="020B0604020202020204" pitchFamily="34" charset="0"/>
              </a:rPr>
              <a:t>NV.</a:t>
            </a:r>
            <a:r>
              <a:rPr lang="en-US" altLang="en-US" sz="2200" b="0" dirty="0">
                <a:latin typeface="Liberation Sans" panose="020B0604020202020204" pitchFamily="34" charset="0"/>
              </a:rPr>
              <a:t>	</a:t>
            </a:r>
          </a:p>
        </p:txBody>
      </p:sp>
      <p:sp>
        <p:nvSpPr>
          <p:cNvPr id="11"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11"/>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smtClean="0">
                <a:solidFill>
                  <a:srgbClr val="CC0000"/>
                </a:solidFill>
                <a:latin typeface="Liberation Sans" panose="020B0604020202020204" pitchFamily="34" charset="0"/>
              </a:rPr>
              <a:t>Loss Treatment</a:t>
            </a:r>
            <a:endParaRPr lang="en-US" altLang="en-US" sz="3200" dirty="0">
              <a:solidFill>
                <a:srgbClr val="CC0000"/>
              </a:solidFill>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2"/>
          <p:cNvSpPr txBox="1">
            <a:spLocks noChangeArrowheads="1"/>
          </p:cNvSpPr>
          <p:nvPr/>
        </p:nvSpPr>
        <p:spPr bwMode="auto">
          <a:xfrm>
            <a:off x="533400" y="1295400"/>
            <a:ext cx="81534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14400" algn="l"/>
                <a:tab pos="7600950" algn="r"/>
              </a:tabLst>
              <a:defRPr sz="2400">
                <a:solidFill>
                  <a:schemeClr val="tx1"/>
                </a:solidFill>
                <a:latin typeface="Times New Roman" pitchFamily="18" charset="0"/>
              </a:defRPr>
            </a:lvl1pPr>
            <a:lvl2pPr marL="971550" indent="-457200">
              <a:tabLst>
                <a:tab pos="914400" algn="l"/>
                <a:tab pos="7600950" algn="r"/>
              </a:tabLst>
              <a:defRPr sz="2400">
                <a:solidFill>
                  <a:schemeClr val="tx1"/>
                </a:solidFill>
                <a:latin typeface="Times New Roman" pitchFamily="18" charset="0"/>
              </a:defRPr>
            </a:lvl2pPr>
            <a:lvl3pPr marL="1543050" indent="-457200">
              <a:tabLst>
                <a:tab pos="914400" algn="l"/>
                <a:tab pos="7600950" algn="r"/>
              </a:tabLst>
              <a:defRPr sz="2400">
                <a:solidFill>
                  <a:schemeClr val="tx1"/>
                </a:solidFill>
                <a:latin typeface="Times New Roman" pitchFamily="18" charset="0"/>
              </a:defRPr>
            </a:lvl3pPr>
            <a:lvl4pPr marL="2114550" indent="-457200">
              <a:tabLst>
                <a:tab pos="914400" algn="l"/>
                <a:tab pos="7600950" algn="r"/>
              </a:tabLst>
              <a:defRPr sz="2400">
                <a:solidFill>
                  <a:schemeClr val="tx1"/>
                </a:solidFill>
                <a:latin typeface="Times New Roman" pitchFamily="18" charset="0"/>
              </a:defRPr>
            </a:lvl4pPr>
            <a:lvl5pPr marL="2686050" indent="-457200">
              <a:tabLst>
                <a:tab pos="914400" algn="l"/>
                <a:tab pos="76009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9pPr>
          </a:lstStyle>
          <a:p>
            <a:pPr>
              <a:lnSpc>
                <a:spcPct val="115000"/>
              </a:lnSpc>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Mark Express </a:t>
            </a:r>
            <a:r>
              <a:rPr lang="en-US" altLang="en-US" sz="2200" b="0" dirty="0" smtClean="0">
                <a:latin typeface="Liberation Sans" panose="020B0604020202020204" pitchFamily="34" charset="0"/>
              </a:rPr>
              <a:t>trades </a:t>
            </a:r>
            <a:r>
              <a:rPr lang="en-US" altLang="en-US" sz="2200" b="0" dirty="0">
                <a:latin typeface="Liberation Sans" panose="020B0604020202020204" pitchFamily="34" charset="0"/>
              </a:rPr>
              <a:t>its old delivery equipment (cost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40,000 less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28,000 accumulated depreciation) for new delivery equipment.  The old equipment had a fair market value of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19,000. Mark also paid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3,000.</a:t>
            </a:r>
          </a:p>
        </p:txBody>
      </p:sp>
      <p:sp>
        <p:nvSpPr>
          <p:cNvPr id="1172485" name="Text Box 5"/>
          <p:cNvSpPr txBox="1">
            <a:spLocks noChangeArrowheads="1"/>
          </p:cNvSpPr>
          <p:nvPr/>
        </p:nvSpPr>
        <p:spPr bwMode="auto">
          <a:xfrm>
            <a:off x="990600" y="3124200"/>
            <a:ext cx="7239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115050" algn="r"/>
              </a:tabLst>
              <a:defRPr sz="2400">
                <a:solidFill>
                  <a:schemeClr val="tx1"/>
                </a:solidFill>
                <a:latin typeface="Times New Roman" pitchFamily="18" charset="0"/>
              </a:defRPr>
            </a:lvl1pPr>
            <a:lvl2pPr>
              <a:tabLst>
                <a:tab pos="6115050" algn="r"/>
              </a:tabLst>
              <a:defRPr sz="2400">
                <a:solidFill>
                  <a:schemeClr val="tx1"/>
                </a:solidFill>
                <a:latin typeface="Times New Roman" pitchFamily="18" charset="0"/>
              </a:defRPr>
            </a:lvl2pPr>
            <a:lvl3pPr>
              <a:tabLst>
                <a:tab pos="6115050" algn="r"/>
              </a:tabLst>
              <a:defRPr sz="2400">
                <a:solidFill>
                  <a:schemeClr val="tx1"/>
                </a:solidFill>
                <a:latin typeface="Times New Roman" pitchFamily="18" charset="0"/>
              </a:defRPr>
            </a:lvl3pPr>
            <a:lvl4pPr>
              <a:tabLst>
                <a:tab pos="6115050" algn="r"/>
              </a:tabLst>
              <a:defRPr sz="2400">
                <a:solidFill>
                  <a:schemeClr val="tx1"/>
                </a:solidFill>
                <a:latin typeface="Times New Roman" pitchFamily="18" charset="0"/>
              </a:defRPr>
            </a:lvl4pPr>
            <a:lvl5pPr>
              <a:tabLst>
                <a:tab pos="6115050" algn="r"/>
              </a:tabLst>
              <a:defRPr sz="2400">
                <a:solidFill>
                  <a:schemeClr val="tx1"/>
                </a:solidFill>
                <a:latin typeface="Times New Roman" pitchFamily="18" charset="0"/>
              </a:defRPr>
            </a:lvl5pPr>
            <a:lvl6pPr eaLnBrk="0" fontAlgn="base" hangingPunct="0">
              <a:spcBef>
                <a:spcPct val="0"/>
              </a:spcBef>
              <a:spcAft>
                <a:spcPct val="0"/>
              </a:spcAft>
              <a:tabLst>
                <a:tab pos="6115050" algn="r"/>
              </a:tabLst>
              <a:defRPr sz="2400">
                <a:solidFill>
                  <a:schemeClr val="tx1"/>
                </a:solidFill>
                <a:latin typeface="Times New Roman" pitchFamily="18" charset="0"/>
              </a:defRPr>
            </a:lvl6pPr>
            <a:lvl7pPr eaLnBrk="0" fontAlgn="base" hangingPunct="0">
              <a:spcBef>
                <a:spcPct val="0"/>
              </a:spcBef>
              <a:spcAft>
                <a:spcPct val="0"/>
              </a:spcAft>
              <a:tabLst>
                <a:tab pos="6115050" algn="r"/>
              </a:tabLst>
              <a:defRPr sz="2400">
                <a:solidFill>
                  <a:schemeClr val="tx1"/>
                </a:solidFill>
                <a:latin typeface="Times New Roman" pitchFamily="18" charset="0"/>
              </a:defRPr>
            </a:lvl7pPr>
            <a:lvl8pPr eaLnBrk="0" fontAlgn="base" hangingPunct="0">
              <a:spcBef>
                <a:spcPct val="0"/>
              </a:spcBef>
              <a:spcAft>
                <a:spcPct val="0"/>
              </a:spcAft>
              <a:tabLst>
                <a:tab pos="6115050" algn="r"/>
              </a:tabLst>
              <a:defRPr sz="2400">
                <a:solidFill>
                  <a:schemeClr val="tx1"/>
                </a:solidFill>
                <a:latin typeface="Times New Roman" pitchFamily="18" charset="0"/>
              </a:defRPr>
            </a:lvl8pPr>
            <a:lvl9pPr eaLnBrk="0" fontAlgn="base" hangingPunct="0">
              <a:spcBef>
                <a:spcPct val="0"/>
              </a:spcBef>
              <a:spcAft>
                <a:spcPct val="0"/>
              </a:spcAft>
              <a:tabLst>
                <a:tab pos="6115050" algn="r"/>
              </a:tabLst>
              <a:defRPr sz="2400">
                <a:solidFill>
                  <a:schemeClr val="tx1"/>
                </a:solidFill>
                <a:latin typeface="Times New Roman" pitchFamily="18" charset="0"/>
              </a:defRPr>
            </a:lvl9pPr>
          </a:lstStyle>
          <a:p>
            <a:pPr>
              <a:spcBef>
                <a:spcPct val="20000"/>
              </a:spcBef>
              <a:buClrTx/>
              <a:buSzTx/>
              <a:buFontTx/>
              <a:buNone/>
            </a:pPr>
            <a:r>
              <a:rPr lang="en-US" altLang="en-US" sz="2000" b="0" dirty="0">
                <a:latin typeface="Liberation Sans" panose="020B0604020202020204" pitchFamily="34" charset="0"/>
              </a:rPr>
              <a:t>Cost of old equipment	</a:t>
            </a:r>
            <a:r>
              <a:rPr lang="en-US" altLang="en-US" sz="2000" b="0" dirty="0">
                <a:latin typeface="Liberation Sans" panose="020B0604020202020204" pitchFamily="34" charset="0"/>
                <a:cs typeface="Arial" charset="0"/>
              </a:rPr>
              <a:t>€</a:t>
            </a:r>
            <a:r>
              <a:rPr lang="en-US" altLang="en-US" sz="2000" b="0" dirty="0">
                <a:latin typeface="Liberation Sans" panose="020B0604020202020204" pitchFamily="34" charset="0"/>
              </a:rPr>
              <a:t>40,000</a:t>
            </a:r>
          </a:p>
          <a:p>
            <a:pPr>
              <a:spcBef>
                <a:spcPct val="20000"/>
              </a:spcBef>
              <a:buClrTx/>
              <a:buSzTx/>
              <a:buFontTx/>
              <a:buNone/>
            </a:pPr>
            <a:r>
              <a:rPr lang="en-US" altLang="en-US" sz="2000" b="0" dirty="0">
                <a:latin typeface="Liberation Sans" panose="020B0604020202020204" pitchFamily="34" charset="0"/>
              </a:rPr>
              <a:t>Less: Accumulated depreciation	  28,000</a:t>
            </a:r>
          </a:p>
          <a:p>
            <a:pPr>
              <a:spcBef>
                <a:spcPct val="20000"/>
              </a:spcBef>
              <a:buClrTx/>
              <a:buSzTx/>
              <a:buFontTx/>
              <a:buNone/>
            </a:pPr>
            <a:r>
              <a:rPr lang="en-US" altLang="en-US" sz="2000" b="0" dirty="0">
                <a:latin typeface="Liberation Sans" panose="020B0604020202020204" pitchFamily="34" charset="0"/>
              </a:rPr>
              <a:t>Book value	12,000</a:t>
            </a:r>
          </a:p>
          <a:p>
            <a:pPr>
              <a:spcBef>
                <a:spcPct val="20000"/>
              </a:spcBef>
              <a:buClrTx/>
              <a:buSzTx/>
              <a:buFontTx/>
              <a:buNone/>
            </a:pPr>
            <a:r>
              <a:rPr lang="en-US" altLang="en-US" sz="2000" b="0" dirty="0">
                <a:latin typeface="Liberation Sans" panose="020B0604020202020204" pitchFamily="34" charset="0"/>
              </a:rPr>
              <a:t>Fair market value of old equipment	  19,000	</a:t>
            </a:r>
          </a:p>
          <a:p>
            <a:pPr>
              <a:spcBef>
                <a:spcPct val="20000"/>
              </a:spcBef>
              <a:buClrTx/>
              <a:buSzTx/>
              <a:buFontTx/>
              <a:buNone/>
            </a:pPr>
            <a:r>
              <a:rPr lang="en-US" altLang="en-US" sz="2000" dirty="0">
                <a:solidFill>
                  <a:srgbClr val="CC0000"/>
                </a:solidFill>
                <a:latin typeface="Liberation Sans" panose="020B0604020202020204" pitchFamily="34" charset="0"/>
              </a:rPr>
              <a:t>Gain on disposal	</a:t>
            </a:r>
            <a:r>
              <a:rPr lang="en-US" altLang="en-US" sz="2000" dirty="0">
                <a:solidFill>
                  <a:srgbClr val="CC0000"/>
                </a:solidFill>
                <a:latin typeface="Liberation Sans" panose="020B0604020202020204" pitchFamily="34" charset="0"/>
                <a:cs typeface="Arial" charset="0"/>
              </a:rPr>
              <a:t>€</a:t>
            </a:r>
            <a:r>
              <a:rPr lang="en-US" altLang="en-US" sz="2000" dirty="0">
                <a:solidFill>
                  <a:srgbClr val="CC0000"/>
                </a:solidFill>
                <a:latin typeface="Liberation Sans" panose="020B0604020202020204" pitchFamily="34" charset="0"/>
              </a:rPr>
              <a:t> 7,000</a:t>
            </a:r>
          </a:p>
          <a:p>
            <a:pPr>
              <a:spcBef>
                <a:spcPct val="70000"/>
              </a:spcBef>
              <a:buClrTx/>
              <a:buSzTx/>
              <a:buFontTx/>
              <a:buNone/>
            </a:pPr>
            <a:r>
              <a:rPr lang="en-US" altLang="en-US" sz="2000" b="0" dirty="0">
                <a:latin typeface="Liberation Sans" panose="020B0604020202020204" pitchFamily="34" charset="0"/>
              </a:rPr>
              <a:t>Fair market value of old equipment	</a:t>
            </a:r>
            <a:r>
              <a:rPr lang="en-US" altLang="en-US" sz="2000" b="0" dirty="0">
                <a:latin typeface="Liberation Sans" panose="020B0604020202020204" pitchFamily="34" charset="0"/>
                <a:cs typeface="Arial" charset="0"/>
              </a:rPr>
              <a:t>€</a:t>
            </a:r>
            <a:r>
              <a:rPr lang="en-US" altLang="en-US" sz="2000" b="0" dirty="0">
                <a:latin typeface="Liberation Sans" panose="020B0604020202020204" pitchFamily="34" charset="0"/>
              </a:rPr>
              <a:t>19,000	</a:t>
            </a:r>
          </a:p>
          <a:p>
            <a:pPr>
              <a:spcBef>
                <a:spcPct val="20000"/>
              </a:spcBef>
              <a:buClrTx/>
              <a:buSzTx/>
              <a:buFontTx/>
              <a:buNone/>
            </a:pPr>
            <a:r>
              <a:rPr lang="en-US" altLang="en-US" sz="2000" b="0" dirty="0">
                <a:latin typeface="Liberation Sans" panose="020B0604020202020204" pitchFamily="34" charset="0"/>
              </a:rPr>
              <a:t>Cash paid	  3,000</a:t>
            </a:r>
          </a:p>
          <a:p>
            <a:pPr>
              <a:spcBef>
                <a:spcPct val="20000"/>
              </a:spcBef>
              <a:buClrTx/>
              <a:buSzTx/>
              <a:buFontTx/>
              <a:buNone/>
            </a:pPr>
            <a:r>
              <a:rPr lang="en-US" altLang="en-US" sz="2000" b="0" dirty="0">
                <a:latin typeface="Liberation Sans" panose="020B0604020202020204" pitchFamily="34" charset="0"/>
              </a:rPr>
              <a:t>Cost of new equipment	</a:t>
            </a:r>
            <a:r>
              <a:rPr lang="en-US" altLang="en-US" sz="2000" b="0" dirty="0">
                <a:latin typeface="Liberation Sans" panose="020B0604020202020204" pitchFamily="34" charset="0"/>
                <a:cs typeface="Arial" charset="0"/>
              </a:rPr>
              <a:t>€</a:t>
            </a:r>
            <a:r>
              <a:rPr lang="en-US" altLang="en-US" sz="2000" b="0" dirty="0">
                <a:latin typeface="Liberation Sans" panose="020B0604020202020204" pitchFamily="34" charset="0"/>
              </a:rPr>
              <a:t>22,000 </a:t>
            </a:r>
          </a:p>
        </p:txBody>
      </p:sp>
      <p:sp>
        <p:nvSpPr>
          <p:cNvPr id="1172486" name="Line 6"/>
          <p:cNvSpPr>
            <a:spLocks noChangeShapeType="1"/>
          </p:cNvSpPr>
          <p:nvPr/>
        </p:nvSpPr>
        <p:spPr bwMode="auto">
          <a:xfrm>
            <a:off x="5943600" y="38862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72487" name="Line 7"/>
          <p:cNvSpPr>
            <a:spLocks noChangeShapeType="1"/>
          </p:cNvSpPr>
          <p:nvPr/>
        </p:nvSpPr>
        <p:spPr bwMode="auto">
          <a:xfrm>
            <a:off x="5943600" y="45720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72488" name="Line 8"/>
          <p:cNvSpPr>
            <a:spLocks noChangeShapeType="1"/>
          </p:cNvSpPr>
          <p:nvPr/>
        </p:nvSpPr>
        <p:spPr bwMode="auto">
          <a:xfrm>
            <a:off x="5943600" y="49530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72489" name="Line 9"/>
          <p:cNvSpPr>
            <a:spLocks noChangeShapeType="1"/>
          </p:cNvSpPr>
          <p:nvPr/>
        </p:nvSpPr>
        <p:spPr bwMode="auto">
          <a:xfrm>
            <a:off x="5943600" y="58674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72490" name="Line 10"/>
          <p:cNvSpPr>
            <a:spLocks noChangeShapeType="1"/>
          </p:cNvSpPr>
          <p:nvPr/>
        </p:nvSpPr>
        <p:spPr bwMode="auto">
          <a:xfrm>
            <a:off x="5943600" y="6248400"/>
            <a:ext cx="1295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3"/>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smtClean="0">
                <a:solidFill>
                  <a:srgbClr val="CC0000"/>
                </a:solidFill>
                <a:latin typeface="Liberation Sans" panose="020B0604020202020204" pitchFamily="34" charset="0"/>
              </a:rPr>
              <a:t>Gain Treatment</a:t>
            </a:r>
            <a:endParaRPr lang="en-US" altLang="en-US" sz="3200" dirty="0">
              <a:solidFill>
                <a:srgbClr val="CC0000"/>
              </a:solidFill>
              <a:latin typeface="Liberation Sans" panose="020B0604020202020204" pitchFamily="34" charset="0"/>
            </a:endParaRPr>
          </a:p>
        </p:txBody>
      </p:sp>
      <p:sp>
        <p:nvSpPr>
          <p:cNvPr id="2" name="Rectangle 1"/>
          <p:cNvSpPr/>
          <p:nvPr/>
        </p:nvSpPr>
        <p:spPr>
          <a:xfrm>
            <a:off x="7391401" y="5144869"/>
            <a:ext cx="15785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sz="1200" dirty="0">
                <a:latin typeface="Liberation Sans" panose="020B0604020202020204" pitchFamily="34" charset="0"/>
              </a:rPr>
              <a:t>Illustration 9A-3</a:t>
            </a:r>
          </a:p>
          <a:p>
            <a:pPr>
              <a:buClrTx/>
              <a:buSzTx/>
              <a:buFontTx/>
              <a:buNone/>
            </a:pPr>
            <a:r>
              <a:rPr lang="en-US" sz="1200" b="0" dirty="0">
                <a:latin typeface="Liberation Sans" panose="020B0604020202020204" pitchFamily="34" charset="0"/>
              </a:rPr>
              <a:t>Cost of new delivery equipment</a:t>
            </a:r>
          </a:p>
        </p:txBody>
      </p:sp>
      <p:sp>
        <p:nvSpPr>
          <p:cNvPr id="16" name="Rectangle 15"/>
          <p:cNvSpPr/>
          <p:nvPr/>
        </p:nvSpPr>
        <p:spPr>
          <a:xfrm>
            <a:off x="7391400" y="3899848"/>
            <a:ext cx="15785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buSzTx/>
              <a:buFontTx/>
              <a:buNone/>
            </a:pPr>
            <a:r>
              <a:rPr lang="en-US" sz="1200" dirty="0">
                <a:latin typeface="Liberation Sans" panose="020B0604020202020204" pitchFamily="34" charset="0"/>
              </a:rPr>
              <a:t>Illustration 9A-4</a:t>
            </a:r>
          </a:p>
          <a:p>
            <a:pPr>
              <a:buClrTx/>
              <a:buSzTx/>
              <a:buFontTx/>
              <a:buNone/>
            </a:pPr>
            <a:r>
              <a:rPr lang="en-US" sz="1200" b="0" dirty="0">
                <a:latin typeface="Liberation Sans" panose="020B0604020202020204" pitchFamily="34" charset="0"/>
              </a:rPr>
              <a:t>Computation of gain</a:t>
            </a:r>
          </a:p>
          <a:p>
            <a:pPr>
              <a:buClrTx/>
              <a:buSzTx/>
              <a:buFontTx/>
              <a:buNone/>
            </a:pPr>
            <a:r>
              <a:rPr lang="en-US" sz="1200" b="0" dirty="0">
                <a:latin typeface="Liberation Sans" panose="020B0604020202020204" pitchFamily="34" charset="0"/>
              </a:rPr>
              <a:t>on disposal</a:t>
            </a: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Text Box 2"/>
          <p:cNvSpPr txBox="1">
            <a:spLocks noChangeArrowheads="1"/>
          </p:cNvSpPr>
          <p:nvPr/>
        </p:nvSpPr>
        <p:spPr bwMode="auto">
          <a:xfrm>
            <a:off x="533400" y="1295400"/>
            <a:ext cx="8153400"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914400" algn="l"/>
                <a:tab pos="7600950" algn="r"/>
              </a:tabLst>
              <a:defRPr sz="2400">
                <a:solidFill>
                  <a:schemeClr val="tx1"/>
                </a:solidFill>
                <a:latin typeface="Times New Roman" pitchFamily="18" charset="0"/>
              </a:defRPr>
            </a:lvl1pPr>
            <a:lvl2pPr marL="971550" indent="-457200">
              <a:tabLst>
                <a:tab pos="914400" algn="l"/>
                <a:tab pos="7600950" algn="r"/>
              </a:tabLst>
              <a:defRPr sz="2400">
                <a:solidFill>
                  <a:schemeClr val="tx1"/>
                </a:solidFill>
                <a:latin typeface="Times New Roman" pitchFamily="18" charset="0"/>
              </a:defRPr>
            </a:lvl2pPr>
            <a:lvl3pPr marL="1543050" indent="-457200">
              <a:tabLst>
                <a:tab pos="914400" algn="l"/>
                <a:tab pos="7600950" algn="r"/>
              </a:tabLst>
              <a:defRPr sz="2400">
                <a:solidFill>
                  <a:schemeClr val="tx1"/>
                </a:solidFill>
                <a:latin typeface="Times New Roman" pitchFamily="18" charset="0"/>
              </a:defRPr>
            </a:lvl3pPr>
            <a:lvl4pPr marL="2114550" indent="-457200">
              <a:tabLst>
                <a:tab pos="914400" algn="l"/>
                <a:tab pos="7600950" algn="r"/>
              </a:tabLst>
              <a:defRPr sz="2400">
                <a:solidFill>
                  <a:schemeClr val="tx1"/>
                </a:solidFill>
                <a:latin typeface="Times New Roman" pitchFamily="18" charset="0"/>
              </a:defRPr>
            </a:lvl4pPr>
            <a:lvl5pPr marL="2686050" indent="-457200">
              <a:tabLst>
                <a:tab pos="914400" algn="l"/>
                <a:tab pos="76009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914400" algn="l"/>
                <a:tab pos="7600950" algn="r"/>
              </a:tabLst>
              <a:defRPr sz="2400">
                <a:solidFill>
                  <a:schemeClr val="tx1"/>
                </a:solidFill>
                <a:latin typeface="Times New Roman" pitchFamily="18" charset="0"/>
              </a:defRPr>
            </a:lvl9pPr>
          </a:lstStyle>
          <a:p>
            <a:pPr>
              <a:lnSpc>
                <a:spcPct val="115000"/>
              </a:lnSpc>
              <a:buClrTx/>
              <a:buSzTx/>
              <a:buFontTx/>
              <a:buNone/>
            </a:pPr>
            <a:r>
              <a:rPr lang="en-US" altLang="en-US" sz="2200" dirty="0">
                <a:latin typeface="Liberation Sans" panose="020B0604020202020204" pitchFamily="34" charset="0"/>
              </a:rPr>
              <a:t>Illustration</a:t>
            </a:r>
            <a:r>
              <a:rPr lang="en-US" altLang="en-US" sz="2200" dirty="0" smtClean="0">
                <a:latin typeface="Liberation Sans" panose="020B0604020202020204" pitchFamily="34" charset="0"/>
              </a:rPr>
              <a:t>:</a:t>
            </a:r>
            <a:r>
              <a:rPr lang="en-US" altLang="en-US" sz="2200" b="0" dirty="0" smtClean="0">
                <a:latin typeface="Liberation Sans" panose="020B0604020202020204" pitchFamily="34" charset="0"/>
              </a:rPr>
              <a:t> </a:t>
            </a:r>
            <a:r>
              <a:rPr lang="en-US" altLang="en-US" sz="2200" b="0" dirty="0">
                <a:latin typeface="Liberation Sans" panose="020B0604020202020204" pitchFamily="34" charset="0"/>
              </a:rPr>
              <a:t>Mark Express </a:t>
            </a:r>
            <a:r>
              <a:rPr lang="en-US" altLang="en-US" sz="2200" b="0" dirty="0" smtClean="0">
                <a:latin typeface="Liberation Sans" panose="020B0604020202020204" pitchFamily="34" charset="0"/>
              </a:rPr>
              <a:t>trades </a:t>
            </a:r>
            <a:r>
              <a:rPr lang="en-US" altLang="en-US" sz="2200" b="0" dirty="0">
                <a:latin typeface="Liberation Sans" panose="020B0604020202020204" pitchFamily="34" charset="0"/>
              </a:rPr>
              <a:t>its old delivery equipment (cost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40,000 less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28,000 accumulated depreciation) for new delivery equipment.  The old equipment had a fair market value of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19,000. Mark also paid </a:t>
            </a:r>
            <a:r>
              <a:rPr lang="en-US" altLang="en-US" sz="2200" b="0" dirty="0">
                <a:latin typeface="Liberation Sans" panose="020B0604020202020204" pitchFamily="34" charset="0"/>
                <a:cs typeface="Arial" charset="0"/>
              </a:rPr>
              <a:t>€</a:t>
            </a:r>
            <a:r>
              <a:rPr lang="en-US" altLang="en-US" sz="2200" b="0" dirty="0">
                <a:latin typeface="Liberation Sans" panose="020B0604020202020204" pitchFamily="34" charset="0"/>
              </a:rPr>
              <a:t>3,000.</a:t>
            </a:r>
          </a:p>
          <a:p>
            <a:pPr>
              <a:lnSpc>
                <a:spcPct val="115000"/>
              </a:lnSpc>
              <a:spcBef>
                <a:spcPct val="50000"/>
              </a:spcBef>
              <a:buClrTx/>
              <a:buSzTx/>
              <a:buFontTx/>
              <a:buNone/>
            </a:pPr>
            <a:r>
              <a:rPr lang="en-US" altLang="en-US" sz="2200" b="0" dirty="0">
                <a:latin typeface="Liberation Sans" panose="020B0604020202020204" pitchFamily="34" charset="0"/>
              </a:rPr>
              <a:t>Prepare the entry to record the exchange of assets by Mark Express.</a:t>
            </a:r>
          </a:p>
        </p:txBody>
      </p:sp>
      <p:sp>
        <p:nvSpPr>
          <p:cNvPr id="11"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11"/>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buClrTx/>
              <a:buSzTx/>
              <a:buFontTx/>
              <a:buNone/>
            </a:pPr>
            <a:r>
              <a:rPr lang="en-US" altLang="en-US" sz="3200" dirty="0" smtClean="0">
                <a:solidFill>
                  <a:srgbClr val="CC0000"/>
                </a:solidFill>
                <a:latin typeface="Liberation Sans" panose="020B0604020202020204" pitchFamily="34" charset="0"/>
              </a:rPr>
              <a:t>Gain Treatment</a:t>
            </a:r>
            <a:endParaRPr lang="en-US" altLang="en-US" sz="3200" dirty="0">
              <a:solidFill>
                <a:srgbClr val="CC0000"/>
              </a:solidFill>
              <a:latin typeface="Liberation Sans" panose="020B0604020202020204" pitchFamily="34" charset="0"/>
            </a:endParaRPr>
          </a:p>
        </p:txBody>
      </p:sp>
      <p:sp>
        <p:nvSpPr>
          <p:cNvPr id="14" name="Text Box 0"/>
          <p:cNvSpPr txBox="1">
            <a:spLocks noChangeArrowheads="1"/>
          </p:cNvSpPr>
          <p:nvPr/>
        </p:nvSpPr>
        <p:spPr bwMode="auto">
          <a:xfrm>
            <a:off x="533400" y="3962400"/>
            <a:ext cx="8229600" cy="2169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257800" algn="r"/>
              </a:tabLst>
              <a:defRPr sz="2900" b="1">
                <a:solidFill>
                  <a:schemeClr val="tx1"/>
                </a:solidFill>
                <a:latin typeface="Arial" charset="0"/>
              </a:defRPr>
            </a:lvl1pPr>
            <a:lvl2pPr marL="742950" indent="-285750">
              <a:tabLst>
                <a:tab pos="5257800" algn="r"/>
              </a:tabLst>
              <a:defRPr sz="2900" b="1">
                <a:solidFill>
                  <a:schemeClr val="tx1"/>
                </a:solidFill>
                <a:latin typeface="Arial" charset="0"/>
              </a:defRPr>
            </a:lvl2pPr>
            <a:lvl3pPr marL="1143000" indent="-228600">
              <a:tabLst>
                <a:tab pos="5257800" algn="r"/>
              </a:tabLst>
              <a:defRPr sz="2900" b="1">
                <a:solidFill>
                  <a:schemeClr val="tx1"/>
                </a:solidFill>
                <a:latin typeface="Arial" charset="0"/>
              </a:defRPr>
            </a:lvl3pPr>
            <a:lvl4pPr marL="1600200" indent="-228600">
              <a:tabLst>
                <a:tab pos="5257800" algn="r"/>
              </a:tabLst>
              <a:defRPr sz="2900" b="1">
                <a:solidFill>
                  <a:schemeClr val="tx1"/>
                </a:solidFill>
                <a:latin typeface="Arial" charset="0"/>
              </a:defRPr>
            </a:lvl4pPr>
            <a:lvl5pPr marL="2057400" indent="-228600">
              <a:tabLst>
                <a:tab pos="5257800" algn="r"/>
              </a:tabLst>
              <a:defRPr sz="2900" b="1">
                <a:solidFill>
                  <a:schemeClr val="tx1"/>
                </a:solidFill>
                <a:latin typeface="Arial" charset="0"/>
              </a:defRPr>
            </a:lvl5pPr>
            <a:lvl6pPr marL="2514600" indent="-228600" algn="ctr" eaLnBrk="0" fontAlgn="base" hangingPunct="0">
              <a:spcBef>
                <a:spcPct val="0"/>
              </a:spcBef>
              <a:spcAft>
                <a:spcPct val="0"/>
              </a:spcAft>
              <a:tabLst>
                <a:tab pos="5257800" algn="r"/>
              </a:tabLst>
              <a:defRPr sz="2900" b="1">
                <a:solidFill>
                  <a:schemeClr val="tx1"/>
                </a:solidFill>
                <a:latin typeface="Arial" charset="0"/>
              </a:defRPr>
            </a:lvl6pPr>
            <a:lvl7pPr marL="2971800" indent="-228600" algn="ctr" eaLnBrk="0" fontAlgn="base" hangingPunct="0">
              <a:spcBef>
                <a:spcPct val="0"/>
              </a:spcBef>
              <a:spcAft>
                <a:spcPct val="0"/>
              </a:spcAft>
              <a:tabLst>
                <a:tab pos="5257800" algn="r"/>
              </a:tabLst>
              <a:defRPr sz="2900" b="1">
                <a:solidFill>
                  <a:schemeClr val="tx1"/>
                </a:solidFill>
                <a:latin typeface="Arial" charset="0"/>
              </a:defRPr>
            </a:lvl7pPr>
            <a:lvl8pPr marL="3429000" indent="-228600" algn="ctr" eaLnBrk="0" fontAlgn="base" hangingPunct="0">
              <a:spcBef>
                <a:spcPct val="0"/>
              </a:spcBef>
              <a:spcAft>
                <a:spcPct val="0"/>
              </a:spcAft>
              <a:tabLst>
                <a:tab pos="5257800" algn="r"/>
              </a:tabLst>
              <a:defRPr sz="2900" b="1">
                <a:solidFill>
                  <a:schemeClr val="tx1"/>
                </a:solidFill>
                <a:latin typeface="Arial" charset="0"/>
              </a:defRPr>
            </a:lvl8pPr>
            <a:lvl9pPr marL="3886200" indent="-228600" algn="ctr" eaLnBrk="0" fontAlgn="base" hangingPunct="0">
              <a:spcBef>
                <a:spcPct val="0"/>
              </a:spcBef>
              <a:spcAft>
                <a:spcPct val="0"/>
              </a:spcAft>
              <a:tabLst>
                <a:tab pos="5257800" algn="r"/>
              </a:tabLst>
              <a:defRPr sz="2900" b="1">
                <a:solidFill>
                  <a:schemeClr val="tx1"/>
                </a:solidFill>
                <a:latin typeface="Arial" charset="0"/>
              </a:defRPr>
            </a:lvl9pPr>
          </a:lstStyle>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Equipment </a:t>
            </a:r>
            <a:r>
              <a:rPr lang="en-US" sz="2100" b="0" dirty="0">
                <a:latin typeface="Liberation Sans" panose="020B0604020202020204" pitchFamily="34" charset="0"/>
                <a:cs typeface="Arial" charset="0"/>
              </a:rPr>
              <a:t>(new) </a:t>
            </a:r>
            <a:r>
              <a:rPr lang="en-US" sz="2100" b="0" dirty="0" smtClean="0">
                <a:latin typeface="Liberation Sans" panose="020B0604020202020204" pitchFamily="34" charset="0"/>
                <a:cs typeface="Arial" charset="0"/>
              </a:rPr>
              <a:t>	22,000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Accumulated </a:t>
            </a:r>
            <a:r>
              <a:rPr lang="en-US" sz="2100" b="0" dirty="0">
                <a:latin typeface="Liberation Sans" panose="020B0604020202020204" pitchFamily="34" charset="0"/>
                <a:cs typeface="Arial" charset="0"/>
              </a:rPr>
              <a:t>Depreciation—Equipment (old) </a:t>
            </a:r>
            <a:r>
              <a:rPr lang="en-US" sz="2100" b="0" dirty="0" smtClean="0">
                <a:latin typeface="Liberation Sans" panose="020B0604020202020204" pitchFamily="34" charset="0"/>
                <a:cs typeface="Arial" charset="0"/>
              </a:rPr>
              <a:t>	28,000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	Equipment </a:t>
            </a:r>
            <a:r>
              <a:rPr lang="en-US" sz="2100" b="0" dirty="0">
                <a:latin typeface="Liberation Sans" panose="020B0604020202020204" pitchFamily="34" charset="0"/>
                <a:cs typeface="Arial" charset="0"/>
              </a:rPr>
              <a:t>(old) </a:t>
            </a:r>
            <a:r>
              <a:rPr lang="en-US" sz="2100" b="0" dirty="0" smtClean="0">
                <a:latin typeface="Liberation Sans" panose="020B0604020202020204" pitchFamily="34" charset="0"/>
                <a:cs typeface="Arial" charset="0"/>
              </a:rPr>
              <a:t>		40,000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	Gain </a:t>
            </a:r>
            <a:r>
              <a:rPr lang="en-US" sz="2100" b="0" dirty="0">
                <a:latin typeface="Liberation Sans" panose="020B0604020202020204" pitchFamily="34" charset="0"/>
                <a:cs typeface="Arial" charset="0"/>
              </a:rPr>
              <a:t>on Disposal of Plant Assets </a:t>
            </a:r>
            <a:r>
              <a:rPr lang="en-US" sz="2100" b="0" dirty="0" smtClean="0">
                <a:latin typeface="Liberation Sans" panose="020B0604020202020204" pitchFamily="34" charset="0"/>
                <a:cs typeface="Arial" charset="0"/>
              </a:rPr>
              <a:t>		7,000</a:t>
            </a:r>
          </a:p>
          <a:p>
            <a:pPr marL="463550" indent="-463550" algn="l">
              <a:spcBef>
                <a:spcPts val="900"/>
              </a:spcBef>
              <a:tabLst>
                <a:tab pos="6400800" algn="r"/>
                <a:tab pos="7888288" algn="r"/>
              </a:tabLst>
            </a:pPr>
            <a:r>
              <a:rPr lang="en-US" sz="2100" b="0" dirty="0" smtClean="0">
                <a:latin typeface="Liberation Sans" panose="020B0604020202020204" pitchFamily="34" charset="0"/>
                <a:cs typeface="Arial" charset="0"/>
              </a:rPr>
              <a:t>	Cash 		3,000</a:t>
            </a:r>
            <a:endParaRPr lang="en-US" sz="2100" b="0" dirty="0">
              <a:latin typeface="Liberation Sans" panose="020B0604020202020204" pitchFamily="34" charset="0"/>
              <a:cs typeface="Arial"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09600" y="1905000"/>
            <a:ext cx="8001000" cy="3657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lstStyle>
            <a:lvl1pPr>
              <a:defRPr sz="2800" b="1" i="1">
                <a:solidFill>
                  <a:srgbClr val="BC0000"/>
                </a:solidFill>
                <a:latin typeface="Comic Sans MS" pitchFamily="66" charset="0"/>
              </a:defRPr>
            </a:lvl1pPr>
            <a:lvl2pPr marL="692150" indent="-457200">
              <a:defRPr sz="2800" b="1" i="1">
                <a:solidFill>
                  <a:srgbClr val="BC0000"/>
                </a:solidFill>
                <a:latin typeface="Comic Sans MS" pitchFamily="66" charset="0"/>
              </a:defRPr>
            </a:lvl2pPr>
            <a:lvl3pPr marL="1143000" indent="-228600">
              <a:defRPr sz="2800" b="1" i="1">
                <a:solidFill>
                  <a:srgbClr val="BC0000"/>
                </a:solidFill>
                <a:latin typeface="Comic Sans MS" pitchFamily="66" charset="0"/>
              </a:defRPr>
            </a:lvl3pPr>
            <a:lvl4pPr marL="1600200" indent="-228600">
              <a:defRPr sz="2800" b="1" i="1">
                <a:solidFill>
                  <a:srgbClr val="BC0000"/>
                </a:solidFill>
                <a:latin typeface="Comic Sans MS" pitchFamily="66" charset="0"/>
              </a:defRPr>
            </a:lvl4pPr>
            <a:lvl5pPr marL="2057400" indent="-228600">
              <a:defRPr sz="2800" b="1" i="1">
                <a:solidFill>
                  <a:srgbClr val="BC0000"/>
                </a:solidFill>
                <a:latin typeface="Comic Sans MS" pitchFamily="66" charset="0"/>
              </a:defRPr>
            </a:lvl5pPr>
            <a:lvl6pPr marL="2514600" indent="-228600" eaLnBrk="0" fontAlgn="base" hangingPunct="0">
              <a:spcBef>
                <a:spcPct val="0"/>
              </a:spcBef>
              <a:spcAft>
                <a:spcPct val="0"/>
              </a:spcAft>
              <a:defRPr sz="2800" b="1" i="1">
                <a:solidFill>
                  <a:srgbClr val="BC0000"/>
                </a:solidFill>
                <a:latin typeface="Comic Sans MS" pitchFamily="66" charset="0"/>
              </a:defRPr>
            </a:lvl6pPr>
            <a:lvl7pPr marL="2971800" indent="-228600" eaLnBrk="0" fontAlgn="base" hangingPunct="0">
              <a:spcBef>
                <a:spcPct val="0"/>
              </a:spcBef>
              <a:spcAft>
                <a:spcPct val="0"/>
              </a:spcAft>
              <a:defRPr sz="2800" b="1" i="1">
                <a:solidFill>
                  <a:srgbClr val="BC0000"/>
                </a:solidFill>
                <a:latin typeface="Comic Sans MS" pitchFamily="66" charset="0"/>
              </a:defRPr>
            </a:lvl7pPr>
            <a:lvl8pPr marL="3429000" indent="-228600" eaLnBrk="0" fontAlgn="base" hangingPunct="0">
              <a:spcBef>
                <a:spcPct val="0"/>
              </a:spcBef>
              <a:spcAft>
                <a:spcPct val="0"/>
              </a:spcAft>
              <a:defRPr sz="2800" b="1" i="1">
                <a:solidFill>
                  <a:srgbClr val="BC0000"/>
                </a:solidFill>
                <a:latin typeface="Comic Sans MS" pitchFamily="66" charset="0"/>
              </a:defRPr>
            </a:lvl8pPr>
            <a:lvl9pPr marL="3886200" indent="-228600" eaLnBrk="0" fontAlgn="base" hangingPunct="0">
              <a:spcBef>
                <a:spcPct val="0"/>
              </a:spcBef>
              <a:spcAft>
                <a:spcPct val="0"/>
              </a:spcAft>
              <a:defRPr sz="2800" b="1" i="1">
                <a:solidFill>
                  <a:srgbClr val="BC0000"/>
                </a:solidFill>
                <a:latin typeface="Comic Sans MS" pitchFamily="66" charset="0"/>
              </a:defRPr>
            </a:lvl9pPr>
          </a:lstStyle>
          <a:p>
            <a:pPr>
              <a:lnSpc>
                <a:spcPct val="120000"/>
              </a:lnSpc>
              <a:spcBef>
                <a:spcPct val="50000"/>
              </a:spcBef>
              <a:buClr>
                <a:schemeClr val="tx1"/>
              </a:buClr>
              <a:buFont typeface="Wingdings" pitchFamily="2" charset="2"/>
              <a:buNone/>
            </a:pPr>
            <a:r>
              <a:rPr lang="en-US" sz="2300" b="0" i="0" dirty="0" smtClean="0">
                <a:solidFill>
                  <a:schemeClr val="tx1"/>
                </a:solidFill>
                <a:latin typeface="Liberation Sans" panose="020B0604020202020204" pitchFamily="34" charset="0"/>
                <a:cs typeface="Times New Roman" pitchFamily="18" charset="0"/>
              </a:rPr>
              <a:t>In </a:t>
            </a:r>
            <a:r>
              <a:rPr lang="en-US" sz="2300" b="0" i="0" dirty="0">
                <a:solidFill>
                  <a:schemeClr val="tx1"/>
                </a:solidFill>
                <a:latin typeface="Liberation Sans" panose="020B0604020202020204" pitchFamily="34" charset="0"/>
                <a:cs typeface="Times New Roman" pitchFamily="18" charset="0"/>
              </a:rPr>
              <a:t>exchanges of assets in which the exchange </a:t>
            </a:r>
            <a:r>
              <a:rPr lang="en-US" sz="2300" b="0" i="0" dirty="0" smtClean="0">
                <a:solidFill>
                  <a:schemeClr val="tx1"/>
                </a:solidFill>
                <a:latin typeface="Liberation Sans" panose="020B0604020202020204" pitchFamily="34" charset="0"/>
                <a:cs typeface="Times New Roman" pitchFamily="18" charset="0"/>
              </a:rPr>
              <a:t>has commercial </a:t>
            </a:r>
            <a:r>
              <a:rPr lang="en-US" sz="2300" b="0" i="0" dirty="0">
                <a:solidFill>
                  <a:schemeClr val="tx1"/>
                </a:solidFill>
                <a:latin typeface="Liberation Sans" panose="020B0604020202020204" pitchFamily="34" charset="0"/>
                <a:cs typeface="Times New Roman" pitchFamily="18" charset="0"/>
              </a:rPr>
              <a:t>substance</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neither </a:t>
            </a:r>
            <a:r>
              <a:rPr lang="en-US" sz="2300" b="0" i="0" dirty="0">
                <a:solidFill>
                  <a:schemeClr val="tx1"/>
                </a:solidFill>
                <a:latin typeface="Liberation Sans" panose="020B0604020202020204" pitchFamily="34" charset="0"/>
                <a:cs typeface="Times New Roman" pitchFamily="18" charset="0"/>
              </a:rPr>
              <a:t>gains nor losses are recognized immediately</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gains</a:t>
            </a:r>
            <a:r>
              <a:rPr lang="en-US" sz="2300" b="0" i="0" dirty="0">
                <a:solidFill>
                  <a:schemeClr val="tx1"/>
                </a:solidFill>
                <a:latin typeface="Liberation Sans" panose="020B0604020202020204" pitchFamily="34" charset="0"/>
                <a:cs typeface="Times New Roman" pitchFamily="18" charset="0"/>
              </a:rPr>
              <a:t>, but not losses, are recognized immediately</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losses</a:t>
            </a:r>
            <a:r>
              <a:rPr lang="en-US" sz="2300" b="0" i="0" dirty="0">
                <a:solidFill>
                  <a:schemeClr val="tx1"/>
                </a:solidFill>
                <a:latin typeface="Liberation Sans" panose="020B0604020202020204" pitchFamily="34" charset="0"/>
                <a:cs typeface="Times New Roman" pitchFamily="18" charset="0"/>
              </a:rPr>
              <a:t>, but not gains, are recognized immediately</a:t>
            </a:r>
            <a:r>
              <a:rPr lang="en-US" sz="2300" b="0" i="0" dirty="0" smtClean="0">
                <a:solidFill>
                  <a:schemeClr val="tx1"/>
                </a:solidFill>
                <a:latin typeface="Liberation Sans" panose="020B0604020202020204" pitchFamily="34" charset="0"/>
                <a:cs typeface="Times New Roman" pitchFamily="18" charset="0"/>
              </a:rPr>
              <a:t>.</a:t>
            </a:r>
          </a:p>
          <a:p>
            <a:pPr marL="682625" lvl="1" indent="-447675">
              <a:lnSpc>
                <a:spcPct val="120000"/>
              </a:lnSpc>
              <a:spcBef>
                <a:spcPct val="50000"/>
              </a:spcBef>
              <a:buClr>
                <a:schemeClr val="tx1"/>
              </a:buClr>
              <a:buSzPct val="100000"/>
              <a:buFont typeface="Wingdings" pitchFamily="2" charset="2"/>
              <a:buAutoNum type="alphaLcPeriod"/>
            </a:pPr>
            <a:r>
              <a:rPr lang="en-US" sz="2300" b="0" i="0" dirty="0" smtClean="0">
                <a:solidFill>
                  <a:schemeClr val="tx1"/>
                </a:solidFill>
                <a:latin typeface="Liberation Sans" panose="020B0604020202020204" pitchFamily="34" charset="0"/>
                <a:cs typeface="Times New Roman" pitchFamily="18" charset="0"/>
              </a:rPr>
              <a:t>both </a:t>
            </a:r>
            <a:r>
              <a:rPr lang="en-US" sz="2300" b="0" i="0" dirty="0">
                <a:solidFill>
                  <a:schemeClr val="tx1"/>
                </a:solidFill>
                <a:latin typeface="Liberation Sans" panose="020B0604020202020204" pitchFamily="34" charset="0"/>
                <a:cs typeface="Times New Roman" pitchFamily="18" charset="0"/>
              </a:rPr>
              <a:t>gains and losses are recognized immediately.</a:t>
            </a:r>
            <a:endParaRPr lang="en-US" altLang="en-US" sz="2300" b="0" i="0" dirty="0">
              <a:solidFill>
                <a:schemeClr val="tx1"/>
              </a:solidFill>
              <a:latin typeface="Liberation Sans" panose="020B0604020202020204" pitchFamily="34" charset="0"/>
              <a:cs typeface="Times New Roman" pitchFamily="18" charset="0"/>
            </a:endParaRPr>
          </a:p>
        </p:txBody>
      </p:sp>
      <p:sp>
        <p:nvSpPr>
          <p:cNvPr id="46083" name="Rectangle 4"/>
          <p:cNvSpPr>
            <a:spLocks noChangeArrowheads="1"/>
          </p:cNvSpPr>
          <p:nvPr/>
        </p:nvSpPr>
        <p:spPr bwMode="auto">
          <a:xfrm>
            <a:off x="609600" y="1295400"/>
            <a:ext cx="5334000" cy="553998"/>
          </a:xfrm>
          <a:prstGeom prst="rect">
            <a:avLst/>
          </a:prstGeom>
          <a:noFill/>
          <a:ln>
            <a:noFill/>
          </a:ln>
          <a:effectLst/>
        </p:spPr>
        <p:txBody>
          <a:bodyPr>
            <a:spAutoFit/>
          </a:bodyPr>
          <a:lstStyle/>
          <a:p>
            <a:pPr>
              <a:buSzPct val="80000"/>
              <a:defRPr/>
            </a:pPr>
            <a:r>
              <a:rPr lang="en-US" sz="3000" i="0" dirty="0" smtClean="0">
                <a:solidFill>
                  <a:srgbClr val="CC0000"/>
                </a:solidFill>
                <a:latin typeface="Liberation Sans" panose="020B0604020202020204" pitchFamily="34" charset="0"/>
              </a:rPr>
              <a:t>Question</a:t>
            </a:r>
            <a:endParaRPr lang="en-US" sz="3000" i="0" dirty="0">
              <a:solidFill>
                <a:srgbClr val="CC0000"/>
              </a:solidFill>
              <a:latin typeface="Liberation Sans" panose="020B0604020202020204" pitchFamily="34" charset="0"/>
            </a:endParaRPr>
          </a:p>
        </p:txBody>
      </p:sp>
      <p:sp>
        <p:nvSpPr>
          <p:cNvPr id="5427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1" name="Notched Right Arrow 10"/>
          <p:cNvSpPr/>
          <p:nvPr/>
        </p:nvSpPr>
        <p:spPr bwMode="auto">
          <a:xfrm>
            <a:off x="284018" y="47516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0" name="Rectangle 9"/>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ctr">
              <a:defRPr sz="3000" b="1" i="1">
                <a:solidFill>
                  <a:schemeClr val="tx1"/>
                </a:solidFill>
                <a:effectLst>
                  <a:outerShdw blurRad="38100" dist="38100" dir="2700000" algn="tl">
                    <a:srgbClr val="C0C0C0"/>
                  </a:outerShdw>
                </a:effectLst>
                <a:latin typeface="Comic Sans MS" pitchFamily="66" charset="0"/>
              </a:defRPr>
            </a:lvl1pPr>
            <a:lvl2pPr algn="ctr">
              <a:defRPr sz="3000" b="1" i="1">
                <a:solidFill>
                  <a:schemeClr val="tx1"/>
                </a:solidFill>
                <a:effectLst>
                  <a:outerShdw blurRad="38100" dist="38100" dir="2700000" algn="tl">
                    <a:srgbClr val="C0C0C0"/>
                  </a:outerShdw>
                </a:effectLst>
                <a:latin typeface="Comic Sans MS" pitchFamily="66" charset="0"/>
              </a:defRPr>
            </a:lvl2pPr>
            <a:lvl3pPr algn="ctr">
              <a:defRPr sz="3000" b="1" i="1">
                <a:solidFill>
                  <a:schemeClr val="tx1"/>
                </a:solidFill>
                <a:effectLst>
                  <a:outerShdw blurRad="38100" dist="38100" dir="2700000" algn="tl">
                    <a:srgbClr val="C0C0C0"/>
                  </a:outerShdw>
                </a:effectLst>
                <a:latin typeface="Comic Sans MS" pitchFamily="66" charset="0"/>
              </a:defRPr>
            </a:lvl3pPr>
            <a:lvl4pPr algn="ctr">
              <a:defRPr sz="3000" b="1" i="1">
                <a:solidFill>
                  <a:schemeClr val="tx1"/>
                </a:solidFill>
                <a:effectLst>
                  <a:outerShdw blurRad="38100" dist="38100" dir="2700000" algn="tl">
                    <a:srgbClr val="C0C0C0"/>
                  </a:outerShdw>
                </a:effectLst>
                <a:latin typeface="Comic Sans MS" pitchFamily="66" charset="0"/>
              </a:defRPr>
            </a:lvl4pPr>
            <a:lvl5pPr algn="ctr">
              <a:defRPr sz="3000" b="1" i="1">
                <a:solidFill>
                  <a:schemeClr val="tx1"/>
                </a:solidFill>
                <a:effectLst>
                  <a:outerShdw blurRad="38100" dist="38100" dir="2700000" algn="tl">
                    <a:srgbClr val="C0C0C0"/>
                  </a:outerShdw>
                </a:effectLst>
                <a:latin typeface="Comic Sans MS" pitchFamily="66" charset="0"/>
              </a:defRPr>
            </a:lvl5pPr>
            <a:lvl6pPr marL="4572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a:lstStyle>
          <a:p>
            <a:pPr marL="53975" algn="l"/>
            <a:r>
              <a:rPr lang="en-US" sz="3200" i="0" dirty="0">
                <a:solidFill>
                  <a:schemeClr val="tx2">
                    <a:lumMod val="75000"/>
                  </a:schemeClr>
                </a:solidFill>
                <a:effectLst/>
                <a:latin typeface="Liberation Sans" panose="020B0604020202020204" pitchFamily="34" charset="0"/>
              </a:rPr>
              <a:t>Exchange of Plant Assets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31851914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Similarities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altLang="en-US" sz="1800" b="0" i="0" dirty="0" smtClean="0">
                <a:solidFill>
                  <a:schemeClr val="tx1"/>
                </a:solidFill>
                <a:latin typeface="Liberation Sans" panose="020B0604020202020204" pitchFamily="34" charset="0"/>
              </a:rPr>
              <a:t>The </a:t>
            </a:r>
            <a:r>
              <a:rPr lang="en-US" sz="1800" b="0" dirty="0" smtClean="0">
                <a:solidFill>
                  <a:schemeClr val="tx1"/>
                </a:solidFill>
                <a:latin typeface="Liberation Sans" panose="020B0604020202020204" pitchFamily="34" charset="0"/>
              </a:rPr>
              <a:t>definition </a:t>
            </a:r>
            <a:r>
              <a:rPr lang="en-US" sz="1800" b="0" dirty="0">
                <a:solidFill>
                  <a:schemeClr val="tx1"/>
                </a:solidFill>
                <a:latin typeface="Liberation Sans" panose="020B0604020202020204" pitchFamily="34" charset="0"/>
              </a:rPr>
              <a:t>for plant assets for both GAAP and IFRS is essentially the same</a:t>
            </a:r>
            <a:r>
              <a:rPr lang="en-US" sz="1800" b="0" dirty="0" smtClean="0">
                <a:solidFill>
                  <a:schemeClr val="tx1"/>
                </a:solidFill>
                <a:latin typeface="Liberation Sans" panose="020B0604020202020204" pitchFamily="34" charset="0"/>
              </a:rPr>
              <a:t>. </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a:t>
            </a:r>
            <a:r>
              <a:rPr lang="en-US" sz="1800" b="0" dirty="0">
                <a:solidFill>
                  <a:schemeClr val="tx1"/>
                </a:solidFill>
                <a:latin typeface="Liberation Sans" panose="020B0604020202020204" pitchFamily="34" charset="0"/>
              </a:rPr>
              <a:t>, like IFRS, capitalizes all direct costs in self-constructed assets such as raw materials </a:t>
            </a:r>
            <a:r>
              <a:rPr lang="en-US" sz="1800" b="0" dirty="0" smtClean="0">
                <a:solidFill>
                  <a:schemeClr val="tx1"/>
                </a:solidFill>
                <a:latin typeface="Liberation Sans" panose="020B0604020202020204" pitchFamily="34" charset="0"/>
              </a:rPr>
              <a:t>and labor</a:t>
            </a:r>
            <a:r>
              <a:rPr lang="en-US" sz="1800" b="0" dirty="0">
                <a:solidFill>
                  <a:schemeClr val="tx1"/>
                </a:solidFill>
                <a:latin typeface="Liberation Sans" panose="020B0604020202020204" pitchFamily="34" charset="0"/>
              </a:rPr>
              <a:t>. IFRS does not address the capitalization of </a:t>
            </a:r>
            <a:r>
              <a:rPr lang="en-US" sz="1800" b="0" dirty="0" smtClean="0">
                <a:solidFill>
                  <a:schemeClr val="tx1"/>
                </a:solidFill>
                <a:latin typeface="Liberation Sans" panose="020B0604020202020204" pitchFamily="34" charset="0"/>
              </a:rPr>
              <a:t>fixed </a:t>
            </a:r>
            <a:r>
              <a:rPr lang="en-US" sz="1800" b="0" dirty="0">
                <a:solidFill>
                  <a:schemeClr val="tx1"/>
                </a:solidFill>
                <a:latin typeface="Liberation Sans" panose="020B0604020202020204" pitchFamily="34" charset="0"/>
              </a:rPr>
              <a:t>overhead although in practice these </a:t>
            </a:r>
            <a:r>
              <a:rPr lang="en-US" sz="1800" b="0" dirty="0" smtClean="0">
                <a:solidFill>
                  <a:schemeClr val="tx1"/>
                </a:solidFill>
                <a:latin typeface="Liberation Sans" panose="020B0604020202020204" pitchFamily="34" charset="0"/>
              </a:rPr>
              <a:t>costs are </a:t>
            </a:r>
            <a:r>
              <a:rPr lang="en-US" sz="1800" b="0" dirty="0">
                <a:solidFill>
                  <a:schemeClr val="tx1"/>
                </a:solidFill>
                <a:latin typeface="Liberation Sans" panose="020B0604020202020204" pitchFamily="34" charset="0"/>
              </a:rPr>
              <a:t>generally capitalized</a:t>
            </a:r>
            <a:r>
              <a:rPr lang="en-US" sz="1800" b="0" dirty="0" smtClean="0">
                <a:solidFill>
                  <a:schemeClr val="tx1"/>
                </a:solidFill>
                <a:latin typeface="Liberation Sans" panose="020B0604020202020204" pitchFamily="34" charset="0"/>
              </a:rPr>
              <a:t>. </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also views depreciation as an allocation of cost over an asset’s useful life. GAAP </a:t>
            </a:r>
            <a:r>
              <a:rPr lang="en-US" sz="1800" b="0" dirty="0" smtClean="0">
                <a:solidFill>
                  <a:schemeClr val="tx1"/>
                </a:solidFill>
                <a:latin typeface="Liberation Sans" panose="020B0604020202020204" pitchFamily="34" charset="0"/>
              </a:rPr>
              <a:t>permits the </a:t>
            </a:r>
            <a:r>
              <a:rPr lang="en-US" sz="1800" b="0" dirty="0">
                <a:solidFill>
                  <a:schemeClr val="tx1"/>
                </a:solidFill>
                <a:latin typeface="Liberation Sans" panose="020B0604020202020204" pitchFamily="34" charset="0"/>
              </a:rPr>
              <a:t>same depreciation methods (e.g., straight-line, accelerated, and units-of-activity) as IFRS</a:t>
            </a:r>
            <a:r>
              <a:rPr lang="en-US" sz="1800" b="0" dirty="0" smtClean="0">
                <a:solidFill>
                  <a:schemeClr val="tx1"/>
                </a:solidFill>
                <a:latin typeface="Liberation Sans" panose="020B0604020202020204" pitchFamily="34" charset="0"/>
              </a:rPr>
              <a:t>. </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accounting for subsequent expenditures, such as ordinary repairs and additions, are </a:t>
            </a:r>
            <a:r>
              <a:rPr lang="en-US" sz="1800" b="0" dirty="0" smtClean="0">
                <a:solidFill>
                  <a:schemeClr val="tx1"/>
                </a:solidFill>
                <a:latin typeface="Liberation Sans" panose="020B0604020202020204" pitchFamily="34" charset="0"/>
              </a:rPr>
              <a:t>essentially the </a:t>
            </a:r>
            <a:r>
              <a:rPr lang="en-US" sz="1800" b="0" dirty="0">
                <a:solidFill>
                  <a:schemeClr val="tx1"/>
                </a:solidFill>
                <a:latin typeface="Liberation Sans" panose="020B0604020202020204" pitchFamily="34" charset="0"/>
              </a:rPr>
              <a:t>same under GAAP and IFRS.</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015663"/>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9</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a:t>
            </a:r>
            <a:r>
              <a:rPr lang="en-US" sz="1400" dirty="0" smtClean="0">
                <a:latin typeface="Liberation Sans" panose="020B0604020202020204" pitchFamily="34" charset="0"/>
              </a:rPr>
              <a:t>long-lived assets</a:t>
            </a:r>
            <a:r>
              <a:rPr lang="en-US" sz="1400" b="1" i="0" dirty="0" smtClean="0">
                <a:solidFill>
                  <a:schemeClr val="tx1"/>
                </a:solidFill>
                <a:latin typeface="Liberation Sans" panose="020B0604020202020204" pitchFamily="34" charset="0"/>
              </a:rPr>
              <a:t> under IFRS and U.S. GAAP.</a:t>
            </a:r>
            <a:endParaRPr lang="en-US" sz="1400" b="1" i="0"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234862636"/>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4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Differences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GAAP, an item of property, plant, and equipment with multiple parts is generally </a:t>
            </a:r>
            <a:r>
              <a:rPr lang="en-US" sz="1800" b="0" dirty="0" smtClean="0">
                <a:solidFill>
                  <a:schemeClr val="tx1"/>
                </a:solidFill>
                <a:latin typeface="Liberation Sans" panose="020B0604020202020204" pitchFamily="34" charset="0"/>
              </a:rPr>
              <a:t>depreciated over </a:t>
            </a:r>
            <a:r>
              <a:rPr lang="en-US" sz="1800" b="0" dirty="0">
                <a:solidFill>
                  <a:schemeClr val="tx1"/>
                </a:solidFill>
                <a:latin typeface="Liberation Sans" panose="020B0604020202020204" pitchFamily="34" charset="0"/>
              </a:rPr>
              <a:t>the useful life of the total asset. Thus, component depreciation is generally not </a:t>
            </a:r>
            <a:r>
              <a:rPr lang="en-US" sz="1800" b="0" dirty="0" smtClean="0">
                <a:solidFill>
                  <a:schemeClr val="tx1"/>
                </a:solidFill>
                <a:latin typeface="Liberation Sans" panose="020B0604020202020204" pitchFamily="34" charset="0"/>
              </a:rPr>
              <a:t>used. However</a:t>
            </a:r>
            <a:r>
              <a:rPr lang="en-US" sz="1800" b="0" dirty="0">
                <a:solidFill>
                  <a:schemeClr val="tx1"/>
                </a:solidFill>
                <a:latin typeface="Liberation Sans" panose="020B0604020202020204" pitchFamily="34" charset="0"/>
              </a:rPr>
              <a:t>, GAAP permits companies to use component depreciation</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uses the term salvage value, rather than residual value, to refer to an owner’s estimate </a:t>
            </a:r>
            <a:r>
              <a:rPr lang="en-US" sz="1800" b="0" dirty="0" smtClean="0">
                <a:solidFill>
                  <a:schemeClr val="tx1"/>
                </a:solidFill>
                <a:latin typeface="Liberation Sans" panose="020B0604020202020204" pitchFamily="34" charset="0"/>
              </a:rPr>
              <a:t>of an </a:t>
            </a:r>
            <a:r>
              <a:rPr lang="en-US" sz="1800" b="0" dirty="0">
                <a:solidFill>
                  <a:schemeClr val="tx1"/>
                </a:solidFill>
                <a:latin typeface="Liberation Sans" panose="020B0604020202020204" pitchFamily="34" charset="0"/>
              </a:rPr>
              <a:t>asset’s value at the end of its useful life for that owner</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allows companies to revalue plant assets to fair value at the reporting date</a:t>
            </a:r>
            <a:r>
              <a:rPr lang="en-US" sz="1800" b="0" dirty="0" smtClean="0">
                <a:solidFill>
                  <a:schemeClr val="tx1"/>
                </a:solidFill>
                <a:latin typeface="Liberation Sans" panose="020B0604020202020204" pitchFamily="34" charset="0"/>
              </a:rPr>
              <a:t>.</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421530728"/>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Differences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As </a:t>
            </a:r>
            <a:r>
              <a:rPr lang="en-US" sz="1800" b="0" dirty="0">
                <a:solidFill>
                  <a:schemeClr val="tx1"/>
                </a:solidFill>
                <a:latin typeface="Liberation Sans" panose="020B0604020202020204" pitchFamily="34" charset="0"/>
              </a:rPr>
              <a:t>in IFRS, under GAAP the costs associated with research and development are segregated </a:t>
            </a:r>
            <a:r>
              <a:rPr lang="en-US" sz="1800" b="0" dirty="0" smtClean="0">
                <a:solidFill>
                  <a:schemeClr val="tx1"/>
                </a:solidFill>
                <a:latin typeface="Liberation Sans" panose="020B0604020202020204" pitchFamily="34" charset="0"/>
              </a:rPr>
              <a:t>into the </a:t>
            </a:r>
            <a:r>
              <a:rPr lang="en-US" sz="1800" b="0" dirty="0">
                <a:solidFill>
                  <a:schemeClr val="tx1"/>
                </a:solidFill>
                <a:latin typeface="Liberation Sans" panose="020B0604020202020204" pitchFamily="34" charset="0"/>
              </a:rPr>
              <a:t>two components. Costs in the research phase are always expensed under both GAAP and IFRS</a:t>
            </a:r>
            <a:r>
              <a:rPr lang="en-US" sz="1800" b="0" dirty="0" smtClean="0">
                <a:solidFill>
                  <a:schemeClr val="tx1"/>
                </a:solidFill>
                <a:latin typeface="Liberation Sans" panose="020B0604020202020204" pitchFamily="34" charset="0"/>
              </a:rPr>
              <a:t>. Under </a:t>
            </a:r>
            <a:r>
              <a:rPr lang="en-US" sz="1800" b="0" dirty="0">
                <a:solidFill>
                  <a:schemeClr val="tx1"/>
                </a:solidFill>
                <a:latin typeface="Liberation Sans" panose="020B0604020202020204" pitchFamily="34" charset="0"/>
              </a:rPr>
              <a:t>IFRS, however, costs in the development phase are capitalized as Development Costs </a:t>
            </a:r>
            <a:r>
              <a:rPr lang="en-US" sz="1800" b="0" dirty="0" smtClean="0">
                <a:solidFill>
                  <a:schemeClr val="tx1"/>
                </a:solidFill>
                <a:latin typeface="Liberation Sans" panose="020B0604020202020204" pitchFamily="34" charset="0"/>
              </a:rPr>
              <a:t>once technological </a:t>
            </a:r>
            <a:r>
              <a:rPr lang="en-US" sz="1800" b="0" dirty="0">
                <a:solidFill>
                  <a:schemeClr val="tx1"/>
                </a:solidFill>
                <a:latin typeface="Liberation Sans" panose="020B0604020202020204" pitchFamily="34" charset="0"/>
              </a:rPr>
              <a:t>feasibility is achieved. Under GAAP, all development costs are expensed as incurred</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permits revaluation of intangible assets (except for goodwill). GAAP prohibits </a:t>
            </a:r>
            <a:r>
              <a:rPr lang="en-US" sz="1800" b="0" dirty="0" smtClean="0">
                <a:solidFill>
                  <a:schemeClr val="tx1"/>
                </a:solidFill>
                <a:latin typeface="Liberation Sans" panose="020B0604020202020204" pitchFamily="34" charset="0"/>
              </a:rPr>
              <a:t>revaluation of </a:t>
            </a:r>
            <a:r>
              <a:rPr lang="en-US" sz="1800" b="0" dirty="0">
                <a:solidFill>
                  <a:schemeClr val="tx1"/>
                </a:solidFill>
                <a:latin typeface="Liberation Sans" panose="020B0604020202020204" pitchFamily="34" charset="0"/>
              </a:rPr>
              <a:t>intangible assets.</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851293114"/>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26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Differences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requires an impairment test at each reporting date for plant assets and intangibles </a:t>
            </a:r>
            <a:r>
              <a:rPr lang="en-US" sz="1800" b="0" dirty="0" smtClean="0">
                <a:solidFill>
                  <a:schemeClr val="tx1"/>
                </a:solidFill>
                <a:latin typeface="Liberation Sans" panose="020B0604020202020204" pitchFamily="34" charset="0"/>
              </a:rPr>
              <a:t>and records </a:t>
            </a:r>
            <a:r>
              <a:rPr lang="en-US" sz="1800" b="0" dirty="0">
                <a:solidFill>
                  <a:schemeClr val="tx1"/>
                </a:solidFill>
                <a:latin typeface="Liberation Sans" panose="020B0604020202020204" pitchFamily="34" charset="0"/>
              </a:rPr>
              <a:t>an impairment if the asset’s carrying amount exceeds its recoverable amount. The </a:t>
            </a:r>
            <a:r>
              <a:rPr lang="en-US" sz="1800" b="0" dirty="0" smtClean="0">
                <a:solidFill>
                  <a:schemeClr val="tx1"/>
                </a:solidFill>
                <a:latin typeface="Liberation Sans" panose="020B0604020202020204" pitchFamily="34" charset="0"/>
              </a:rPr>
              <a:t>recoverable amount </a:t>
            </a:r>
            <a:r>
              <a:rPr lang="en-US" sz="1800" b="0" dirty="0">
                <a:solidFill>
                  <a:schemeClr val="tx1"/>
                </a:solidFill>
                <a:latin typeface="Liberation Sans" panose="020B0604020202020204" pitchFamily="34" charset="0"/>
              </a:rPr>
              <a:t>is the higher of the asset’s fair value less costs to sell or its value-in-use. </a:t>
            </a:r>
            <a:r>
              <a:rPr lang="en-US" sz="1800" b="0" dirty="0" smtClean="0">
                <a:solidFill>
                  <a:schemeClr val="tx1"/>
                </a:solidFill>
                <a:latin typeface="Liberation Sans" panose="020B0604020202020204" pitchFamily="34" charset="0"/>
              </a:rPr>
              <a:t>Value-in-use is </a:t>
            </a:r>
            <a:r>
              <a:rPr lang="en-US" sz="1800" b="0" dirty="0">
                <a:solidFill>
                  <a:schemeClr val="tx1"/>
                </a:solidFill>
                <a:latin typeface="Liberation Sans" panose="020B0604020202020204" pitchFamily="34" charset="0"/>
              </a:rPr>
              <a:t>the future cash </a:t>
            </a:r>
            <a:r>
              <a:rPr lang="en-US" sz="1800" b="0" dirty="0" smtClean="0">
                <a:solidFill>
                  <a:schemeClr val="tx1"/>
                </a:solidFill>
                <a:latin typeface="Liberation Sans" panose="020B0604020202020204" pitchFamily="34" charset="0"/>
              </a:rPr>
              <a:t>flows </a:t>
            </a:r>
            <a:r>
              <a:rPr lang="en-US" sz="1800" b="0" dirty="0">
                <a:solidFill>
                  <a:schemeClr val="tx1"/>
                </a:solidFill>
                <a:latin typeface="Liberation Sans" panose="020B0604020202020204" pitchFamily="34" charset="0"/>
              </a:rPr>
              <a:t>to be derived from the particular asset, discounted to present value</a:t>
            </a:r>
            <a:r>
              <a:rPr lang="en-US" sz="1800" b="0" dirty="0" smtClean="0">
                <a:solidFill>
                  <a:schemeClr val="tx1"/>
                </a:solidFill>
                <a:latin typeface="Liberation Sans" panose="020B0604020202020204" pitchFamily="34" charset="0"/>
              </a:rPr>
              <a:t>. Under </a:t>
            </a:r>
            <a:r>
              <a:rPr lang="en-US" sz="1800" b="0" dirty="0">
                <a:solidFill>
                  <a:schemeClr val="tx1"/>
                </a:solidFill>
                <a:latin typeface="Liberation Sans" panose="020B0604020202020204" pitchFamily="34" charset="0"/>
              </a:rPr>
              <a:t>GAAP, impairment loss is measured as the excess of the carrying amount over the </a:t>
            </a:r>
            <a:r>
              <a:rPr lang="en-US" sz="1800" b="0" dirty="0" smtClean="0">
                <a:solidFill>
                  <a:schemeClr val="tx1"/>
                </a:solidFill>
                <a:latin typeface="Liberation Sans" panose="020B0604020202020204" pitchFamily="34" charset="0"/>
              </a:rPr>
              <a:t>asset’s fair </a:t>
            </a:r>
            <a:r>
              <a:rPr lang="en-US" sz="1800" b="0" dirty="0">
                <a:solidFill>
                  <a:schemeClr val="tx1"/>
                </a:solidFill>
                <a:latin typeface="Liberation Sans" panose="020B0604020202020204" pitchFamily="34" charset="0"/>
              </a:rPr>
              <a:t>value</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allows reversal of impairment losses when there has been a change in economic </a:t>
            </a:r>
            <a:r>
              <a:rPr lang="en-US" sz="1800" b="0" dirty="0" smtClean="0">
                <a:solidFill>
                  <a:schemeClr val="tx1"/>
                </a:solidFill>
                <a:latin typeface="Liberation Sans" panose="020B0604020202020204" pitchFamily="34" charset="0"/>
              </a:rPr>
              <a:t>conditions or </a:t>
            </a:r>
            <a:r>
              <a:rPr lang="en-US" sz="1800" b="0" dirty="0">
                <a:solidFill>
                  <a:schemeClr val="tx1"/>
                </a:solidFill>
                <a:latin typeface="Liberation Sans" panose="020B0604020202020204" pitchFamily="34" charset="0"/>
              </a:rPr>
              <a:t>in the expected use of the asset. Under GAAP, impairment losses cannot be reversed for </a:t>
            </a:r>
            <a:r>
              <a:rPr lang="en-US" sz="1800" b="0" dirty="0" smtClean="0">
                <a:solidFill>
                  <a:schemeClr val="tx1"/>
                </a:solidFill>
                <a:latin typeface="Liberation Sans" panose="020B0604020202020204" pitchFamily="34" charset="0"/>
              </a:rPr>
              <a:t>assets to </a:t>
            </a:r>
            <a:r>
              <a:rPr lang="en-US" sz="1800" b="0" dirty="0">
                <a:solidFill>
                  <a:schemeClr val="tx1"/>
                </a:solidFill>
                <a:latin typeface="Liberation Sans" panose="020B0604020202020204" pitchFamily="34" charset="0"/>
              </a:rPr>
              <a:t>be held and used; the impairment loss results in a new cost basis for the asset. IFRS and </a:t>
            </a:r>
            <a:r>
              <a:rPr lang="en-US" sz="1800" b="0" dirty="0" smtClean="0">
                <a:solidFill>
                  <a:schemeClr val="tx1"/>
                </a:solidFill>
                <a:latin typeface="Liberation Sans" panose="020B0604020202020204" pitchFamily="34" charset="0"/>
              </a:rPr>
              <a:t>GAAP are </a:t>
            </a:r>
            <a:r>
              <a:rPr lang="en-US" sz="1800" b="0" dirty="0">
                <a:solidFill>
                  <a:schemeClr val="tx1"/>
                </a:solidFill>
                <a:latin typeface="Liberation Sans" panose="020B0604020202020204" pitchFamily="34" charset="0"/>
              </a:rPr>
              <a:t>similar in the accounting for impairments of assets held for disposal.</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563977257"/>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109" name="Line 77"/>
          <p:cNvSpPr>
            <a:spLocks noChangeShapeType="1"/>
          </p:cNvSpPr>
          <p:nvPr/>
        </p:nvSpPr>
        <p:spPr bwMode="auto">
          <a:xfrm flipH="1">
            <a:off x="6477000" y="2487304"/>
            <a:ext cx="1828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12052" name="Rectangle 20"/>
          <p:cNvSpPr>
            <a:spLocks noChangeArrowheads="1"/>
          </p:cNvSpPr>
          <p:nvPr/>
        </p:nvSpPr>
        <p:spPr bwMode="auto">
          <a:xfrm>
            <a:off x="6477000" y="2027238"/>
            <a:ext cx="18288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har char="l"/>
              <a:defRPr sz="2800" b="1">
                <a:solidFill>
                  <a:schemeClr val="bg2"/>
                </a:solidFill>
                <a:effectLst>
                  <a:outerShdw blurRad="38100" dist="38100" dir="2700000" algn="tl">
                    <a:srgbClr val="C0C0C0"/>
                  </a:outerShdw>
                </a:effectLst>
                <a:latin typeface="Arial" charset="0"/>
              </a:defRPr>
            </a:lvl1pPr>
            <a:lvl2pPr marL="742950" indent="-285750">
              <a:spcBef>
                <a:spcPct val="20000"/>
              </a:spcBef>
              <a:buChar char="l"/>
              <a:defRPr sz="2400" b="1">
                <a:solidFill>
                  <a:schemeClr val="bg2"/>
                </a:solidFill>
                <a:effectLst>
                  <a:outerShdw blurRad="38100" dist="38100" dir="2700000" algn="tl">
                    <a:srgbClr val="C0C0C0"/>
                  </a:outerShdw>
                </a:effectLst>
                <a:latin typeface="Arial" charset="0"/>
              </a:defRPr>
            </a:lvl2pPr>
            <a:lvl3pPr marL="1143000" indent="-228600">
              <a:spcBef>
                <a:spcPct val="20000"/>
              </a:spcBef>
              <a:buChar char="l"/>
              <a:defRPr sz="2000" b="1">
                <a:solidFill>
                  <a:schemeClr val="bg2"/>
                </a:solidFill>
                <a:effectLst>
                  <a:outerShdw blurRad="38100" dist="38100" dir="2700000" algn="tl">
                    <a:srgbClr val="C0C0C0"/>
                  </a:outerShdw>
                </a:effectLst>
                <a:latin typeface="Arial" charset="0"/>
              </a:defRPr>
            </a:lvl3pPr>
            <a:lvl4pPr marL="1600200" indent="-228600">
              <a:spcBef>
                <a:spcPct val="20000"/>
              </a:spcBef>
              <a:buChar char="l"/>
              <a:defRPr sz="2000" b="1">
                <a:solidFill>
                  <a:schemeClr val="bg2"/>
                </a:solidFill>
                <a:effectLst>
                  <a:outerShdw blurRad="38100" dist="38100" dir="2700000" algn="tl">
                    <a:srgbClr val="C0C0C0"/>
                  </a:outerShdw>
                </a:effectLst>
                <a:latin typeface="Arial" charset="0"/>
              </a:defRPr>
            </a:lvl4pPr>
            <a:lvl5pPr marL="2057400" indent="-228600">
              <a:spcBef>
                <a:spcPct val="20000"/>
              </a:spcBef>
              <a:buChar char="l"/>
              <a:defRPr sz="2000" b="1">
                <a:solidFill>
                  <a:schemeClr val="bg2"/>
                </a:solidFill>
                <a:effectLst>
                  <a:outerShdw blurRad="38100" dist="38100" dir="2700000" algn="tl">
                    <a:srgbClr val="C0C0C0"/>
                  </a:outerShdw>
                </a:effectLst>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lgn="ctr">
              <a:buFont typeface="Wingdings" pitchFamily="2" charset="2"/>
              <a:buNone/>
            </a:pPr>
            <a:r>
              <a:rPr lang="en-US" altLang="en-US" sz="2400" dirty="0">
                <a:solidFill>
                  <a:schemeClr val="tx1"/>
                </a:solidFill>
                <a:effectLst/>
                <a:latin typeface="Liberation Sans" panose="020B0604020202020204" pitchFamily="34" charset="0"/>
              </a:rPr>
              <a:t>Land</a:t>
            </a:r>
          </a:p>
        </p:txBody>
      </p:sp>
      <p:sp>
        <p:nvSpPr>
          <p:cNvPr id="812063" name="Rectangle 31"/>
          <p:cNvSpPr>
            <a:spLocks noChangeArrowheads="1"/>
          </p:cNvSpPr>
          <p:nvPr/>
        </p:nvSpPr>
        <p:spPr bwMode="auto">
          <a:xfrm>
            <a:off x="609600" y="1295400"/>
            <a:ext cx="77724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spcBef>
                <a:spcPct val="50000"/>
              </a:spcBef>
              <a:buClrTx/>
              <a:buSzTx/>
              <a:buFontTx/>
              <a:buNone/>
            </a:pPr>
            <a:r>
              <a:rPr lang="en-US" altLang="en-US" sz="2200" dirty="0">
                <a:latin typeface="Liberation Sans" panose="020B0604020202020204" pitchFamily="34" charset="0"/>
              </a:rPr>
              <a:t>Required</a:t>
            </a:r>
            <a:r>
              <a:rPr lang="en-US" altLang="en-US" sz="2200" dirty="0" smtClean="0">
                <a:latin typeface="Liberation Sans" panose="020B0604020202020204" pitchFamily="34" charset="0"/>
              </a:rPr>
              <a:t>: </a:t>
            </a:r>
            <a:r>
              <a:rPr lang="en-US" altLang="en-US" sz="2200" b="0" dirty="0">
                <a:latin typeface="Liberation Sans" panose="020B0604020202020204" pitchFamily="34" charset="0"/>
              </a:rPr>
              <a:t>Determine amount to be reported as the cost of the land.</a:t>
            </a:r>
          </a:p>
        </p:txBody>
      </p:sp>
      <p:sp>
        <p:nvSpPr>
          <p:cNvPr id="812072" name="Rectangle 40"/>
          <p:cNvSpPr>
            <a:spLocks noChangeArrowheads="1"/>
          </p:cNvSpPr>
          <p:nvPr/>
        </p:nvSpPr>
        <p:spPr bwMode="auto">
          <a:xfrm>
            <a:off x="609600" y="2484438"/>
            <a:ext cx="5943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Cash price of property (HK$2,000,000)</a:t>
            </a:r>
          </a:p>
        </p:txBody>
      </p:sp>
      <p:sp>
        <p:nvSpPr>
          <p:cNvPr id="812073" name="Rectangle 41"/>
          <p:cNvSpPr>
            <a:spLocks noChangeArrowheads="1"/>
          </p:cNvSpPr>
          <p:nvPr/>
        </p:nvSpPr>
        <p:spPr bwMode="auto">
          <a:xfrm>
            <a:off x="609600" y="3006725"/>
            <a:ext cx="6165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Net removal cost of warehouse (HK$60,000)</a:t>
            </a:r>
          </a:p>
        </p:txBody>
      </p:sp>
      <p:sp>
        <p:nvSpPr>
          <p:cNvPr id="812074" name="Rectangle 42"/>
          <p:cNvSpPr>
            <a:spLocks noChangeArrowheads="1"/>
          </p:cNvSpPr>
          <p:nvPr/>
        </p:nvSpPr>
        <p:spPr bwMode="auto">
          <a:xfrm>
            <a:off x="609600" y="3505200"/>
            <a:ext cx="6165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Attorney's fees (HK$10,000)</a:t>
            </a:r>
          </a:p>
        </p:txBody>
      </p:sp>
      <p:sp>
        <p:nvSpPr>
          <p:cNvPr id="812076" name="Rectangle 44"/>
          <p:cNvSpPr>
            <a:spLocks noChangeArrowheads="1"/>
          </p:cNvSpPr>
          <p:nvPr/>
        </p:nvSpPr>
        <p:spPr bwMode="auto">
          <a:xfrm>
            <a:off x="6864350" y="3505200"/>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 10,000</a:t>
            </a:r>
          </a:p>
        </p:txBody>
      </p:sp>
      <p:sp>
        <p:nvSpPr>
          <p:cNvPr id="812077" name="Rectangle 45"/>
          <p:cNvSpPr>
            <a:spLocks noChangeArrowheads="1"/>
          </p:cNvSpPr>
          <p:nvPr/>
        </p:nvSpPr>
        <p:spPr bwMode="auto">
          <a:xfrm>
            <a:off x="6864350" y="3017838"/>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60,000</a:t>
            </a:r>
          </a:p>
        </p:txBody>
      </p:sp>
      <p:sp>
        <p:nvSpPr>
          <p:cNvPr id="812078" name="Rectangle 46"/>
          <p:cNvSpPr>
            <a:spLocks noChangeArrowheads="1"/>
          </p:cNvSpPr>
          <p:nvPr/>
        </p:nvSpPr>
        <p:spPr bwMode="auto">
          <a:xfrm>
            <a:off x="6324600" y="2497138"/>
            <a:ext cx="2057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HK$2,000,000</a:t>
            </a:r>
          </a:p>
        </p:txBody>
      </p:sp>
      <p:sp>
        <p:nvSpPr>
          <p:cNvPr id="812088" name="Rectangle 56"/>
          <p:cNvSpPr>
            <a:spLocks noChangeArrowheads="1"/>
          </p:cNvSpPr>
          <p:nvPr/>
        </p:nvSpPr>
        <p:spPr bwMode="auto">
          <a:xfrm>
            <a:off x="6248400" y="4572000"/>
            <a:ext cx="2133600" cy="42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dirty="0">
                <a:solidFill>
                  <a:srgbClr val="C00000"/>
                </a:solidFill>
                <a:latin typeface="Liberation Sans" panose="020B0604020202020204" pitchFamily="34" charset="0"/>
              </a:rPr>
              <a:t>HK$2,150,000</a:t>
            </a:r>
          </a:p>
        </p:txBody>
      </p:sp>
      <p:sp>
        <p:nvSpPr>
          <p:cNvPr id="812089" name="Line 57"/>
          <p:cNvSpPr>
            <a:spLocks noChangeShapeType="1"/>
          </p:cNvSpPr>
          <p:nvPr/>
        </p:nvSpPr>
        <p:spPr bwMode="auto">
          <a:xfrm flipH="1">
            <a:off x="6477000" y="4503760"/>
            <a:ext cx="1828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12091" name="Line 59"/>
          <p:cNvSpPr>
            <a:spLocks noChangeShapeType="1"/>
          </p:cNvSpPr>
          <p:nvPr/>
        </p:nvSpPr>
        <p:spPr bwMode="auto">
          <a:xfrm flipH="1">
            <a:off x="6477000" y="5029200"/>
            <a:ext cx="1828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12092" name="Line 60"/>
          <p:cNvSpPr>
            <a:spLocks noChangeShapeType="1"/>
          </p:cNvSpPr>
          <p:nvPr/>
        </p:nvSpPr>
        <p:spPr bwMode="auto">
          <a:xfrm flipH="1">
            <a:off x="6477000" y="5105400"/>
            <a:ext cx="1828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12093" name="Rectangle 61"/>
          <p:cNvSpPr>
            <a:spLocks noChangeArrowheads="1"/>
          </p:cNvSpPr>
          <p:nvPr/>
        </p:nvSpPr>
        <p:spPr bwMode="auto">
          <a:xfrm>
            <a:off x="3810000" y="4572000"/>
            <a:ext cx="1905000" cy="42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dirty="0">
                <a:solidFill>
                  <a:srgbClr val="C00000"/>
                </a:solidFill>
                <a:latin typeface="Liberation Sans" panose="020B0604020202020204" pitchFamily="34" charset="0"/>
              </a:rPr>
              <a:t>Cost of Land</a:t>
            </a:r>
          </a:p>
        </p:txBody>
      </p:sp>
      <p:sp>
        <p:nvSpPr>
          <p:cNvPr id="812103" name="Rectangle 71"/>
          <p:cNvSpPr>
            <a:spLocks noChangeArrowheads="1"/>
          </p:cNvSpPr>
          <p:nvPr/>
        </p:nvSpPr>
        <p:spPr bwMode="auto">
          <a:xfrm>
            <a:off x="609600" y="4038600"/>
            <a:ext cx="6165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5000"/>
              </a:spcBef>
            </a:pPr>
            <a:r>
              <a:rPr lang="en-US" altLang="en-US" sz="2200" b="0" dirty="0">
                <a:solidFill>
                  <a:srgbClr val="000000"/>
                </a:solidFill>
                <a:latin typeface="Liberation Sans" panose="020B0604020202020204" pitchFamily="34" charset="0"/>
              </a:rPr>
              <a:t>Real estate broker’s commission (HK$80,000)</a:t>
            </a:r>
          </a:p>
        </p:txBody>
      </p:sp>
      <p:sp>
        <p:nvSpPr>
          <p:cNvPr id="812104" name="Rectangle 72"/>
          <p:cNvSpPr>
            <a:spLocks noChangeArrowheads="1"/>
          </p:cNvSpPr>
          <p:nvPr/>
        </p:nvSpPr>
        <p:spPr bwMode="auto">
          <a:xfrm>
            <a:off x="6864350" y="4038600"/>
            <a:ext cx="1517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105000"/>
              </a:lnSpc>
              <a:spcBef>
                <a:spcPct val="25000"/>
              </a:spcBef>
            </a:pPr>
            <a:r>
              <a:rPr lang="en-US" altLang="en-US" sz="2200" b="0" dirty="0">
                <a:solidFill>
                  <a:srgbClr val="000000"/>
                </a:solidFill>
                <a:latin typeface="Liberation Sans" panose="020B0604020202020204" pitchFamily="34" charset="0"/>
              </a:rPr>
              <a:t> 80,000</a:t>
            </a:r>
          </a:p>
        </p:txBody>
      </p:sp>
      <p:sp>
        <p:nvSpPr>
          <p:cNvPr id="21" name="Rectangle 7"/>
          <p:cNvSpPr>
            <a:spLocks noChangeArrowheads="1"/>
          </p:cNvSpPr>
          <p:nvPr/>
        </p:nvSpPr>
        <p:spPr bwMode="auto">
          <a:xfrm>
            <a:off x="6096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dirty="0">
                <a:solidFill>
                  <a:srgbClr val="C00000"/>
                </a:solidFill>
                <a:latin typeface="Liberation Sans" panose="020B0604020202020204" pitchFamily="34" charset="0"/>
              </a:rPr>
              <a:t>Determining the Cost of Plant Assets</a:t>
            </a:r>
          </a:p>
        </p:txBody>
      </p:sp>
      <p:sp>
        <p:nvSpPr>
          <p:cNvPr id="22" name="Line 103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
        <p:nvSpPr>
          <p:cNvPr id="2" name="Rectangle 1"/>
          <p:cNvSpPr/>
          <p:nvPr/>
        </p:nvSpPr>
        <p:spPr>
          <a:xfrm>
            <a:off x="609600" y="5171165"/>
            <a:ext cx="8001000" cy="145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5000"/>
              </a:lnSpc>
              <a:spcBef>
                <a:spcPts val="600"/>
              </a:spcBef>
              <a:buClrTx/>
              <a:buSzTx/>
              <a:buFontTx/>
              <a:buNone/>
            </a:pPr>
            <a:r>
              <a:rPr lang="en-US" sz="2100" b="0" dirty="0" smtClean="0">
                <a:latin typeface="Liberation Sans" panose="020B0604020202020204" pitchFamily="34" charset="0"/>
              </a:rPr>
              <a:t>Entry </a:t>
            </a:r>
            <a:r>
              <a:rPr lang="en-US" sz="2100" b="0" dirty="0">
                <a:latin typeface="Liberation Sans" panose="020B0604020202020204" pitchFamily="34" charset="0"/>
              </a:rPr>
              <a:t>to record the acquisition of the </a:t>
            </a:r>
            <a:r>
              <a:rPr lang="en-US" sz="2100" b="0" dirty="0" smtClean="0">
                <a:latin typeface="Liberation Sans" panose="020B0604020202020204" pitchFamily="34" charset="0"/>
              </a:rPr>
              <a:t>land:</a:t>
            </a:r>
            <a:endParaRPr lang="en-US" sz="2100" b="0" dirty="0">
              <a:latin typeface="Liberation Sans" panose="020B0604020202020204" pitchFamily="34" charset="0"/>
            </a:endParaRPr>
          </a:p>
          <a:p>
            <a:pPr marL="914400" indent="-450850">
              <a:lnSpc>
                <a:spcPct val="125000"/>
              </a:lnSpc>
              <a:spcBef>
                <a:spcPts val="600"/>
              </a:spcBef>
              <a:buClrTx/>
              <a:buSzTx/>
              <a:buFontTx/>
              <a:buNone/>
              <a:tabLst>
                <a:tab pos="5486400" algn="r"/>
                <a:tab pos="7315200" algn="r"/>
              </a:tabLst>
            </a:pPr>
            <a:r>
              <a:rPr lang="en-US" sz="2100" b="0" dirty="0">
                <a:latin typeface="Liberation Sans" panose="020B0604020202020204" pitchFamily="34" charset="0"/>
              </a:rPr>
              <a:t>Land </a:t>
            </a:r>
            <a:r>
              <a:rPr lang="en-US" sz="2100" b="0" dirty="0" smtClean="0">
                <a:latin typeface="Liberation Sans" panose="020B0604020202020204" pitchFamily="34" charset="0"/>
              </a:rPr>
              <a:t>	2,150,000</a:t>
            </a:r>
            <a:endParaRPr lang="en-US" sz="2100" b="0" dirty="0">
              <a:latin typeface="Liberation Sans" panose="020B0604020202020204" pitchFamily="34" charset="0"/>
            </a:endParaRPr>
          </a:p>
          <a:p>
            <a:pPr marL="914400" indent="-450850">
              <a:lnSpc>
                <a:spcPct val="125000"/>
              </a:lnSpc>
              <a:spcBef>
                <a:spcPts val="300"/>
              </a:spcBef>
              <a:buClrTx/>
              <a:buSzTx/>
              <a:buFontTx/>
              <a:buNone/>
              <a:tabLst>
                <a:tab pos="5486400" algn="r"/>
                <a:tab pos="7315200" algn="r"/>
              </a:tabLst>
            </a:pPr>
            <a:r>
              <a:rPr lang="en-US" sz="2100" b="0" dirty="0" smtClean="0">
                <a:latin typeface="Liberation Sans" panose="020B0604020202020204" pitchFamily="34" charset="0"/>
              </a:rPr>
              <a:t>	Cash 		2,150,000</a:t>
            </a:r>
            <a:endParaRPr lang="en-US" sz="2100" b="0"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2078"/>
                                        </p:tgtEl>
                                        <p:attrNameLst>
                                          <p:attrName>style.visibility</p:attrName>
                                        </p:attrNameLst>
                                      </p:cBhvr>
                                      <p:to>
                                        <p:strVal val="visible"/>
                                      </p:to>
                                    </p:set>
                                    <p:animEffect transition="in" filter="wipe(left)">
                                      <p:cBhvr>
                                        <p:cTn id="7" dur="500"/>
                                        <p:tgtEl>
                                          <p:spTgt spid="812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2077"/>
                                        </p:tgtEl>
                                        <p:attrNameLst>
                                          <p:attrName>style.visibility</p:attrName>
                                        </p:attrNameLst>
                                      </p:cBhvr>
                                      <p:to>
                                        <p:strVal val="visible"/>
                                      </p:to>
                                    </p:set>
                                    <p:animEffect transition="in" filter="wipe(left)">
                                      <p:cBhvr>
                                        <p:cTn id="12" dur="500"/>
                                        <p:tgtEl>
                                          <p:spTgt spid="812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2076"/>
                                        </p:tgtEl>
                                        <p:attrNameLst>
                                          <p:attrName>style.visibility</p:attrName>
                                        </p:attrNameLst>
                                      </p:cBhvr>
                                      <p:to>
                                        <p:strVal val="visible"/>
                                      </p:to>
                                    </p:set>
                                    <p:animEffect transition="in" filter="wipe(left)">
                                      <p:cBhvr>
                                        <p:cTn id="17" dur="500"/>
                                        <p:tgtEl>
                                          <p:spTgt spid="812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2104"/>
                                        </p:tgtEl>
                                        <p:attrNameLst>
                                          <p:attrName>style.visibility</p:attrName>
                                        </p:attrNameLst>
                                      </p:cBhvr>
                                      <p:to>
                                        <p:strVal val="visible"/>
                                      </p:to>
                                    </p:set>
                                    <p:animEffect transition="in" filter="wipe(left)">
                                      <p:cBhvr>
                                        <p:cTn id="22" dur="500"/>
                                        <p:tgtEl>
                                          <p:spTgt spid="8121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2088"/>
                                        </p:tgtEl>
                                        <p:attrNameLst>
                                          <p:attrName>style.visibility</p:attrName>
                                        </p:attrNameLst>
                                      </p:cBhvr>
                                      <p:to>
                                        <p:strVal val="visible"/>
                                      </p:to>
                                    </p:set>
                                    <p:animEffect transition="in" filter="wipe(left)">
                                      <p:cBhvr>
                                        <p:cTn id="27" dur="500"/>
                                        <p:tgtEl>
                                          <p:spTgt spid="8120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left)">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left)">
                                      <p:cBhvr>
                                        <p:cTn id="4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76" grpId="0" autoUpdateAnimBg="0"/>
      <p:bldP spid="812077" grpId="0" autoUpdateAnimBg="0"/>
      <p:bldP spid="812078" grpId="0" autoUpdateAnimBg="0"/>
      <p:bldP spid="812088" grpId="0" autoUpdateAnimBg="0"/>
      <p:bldP spid="812104" grpId="0" autoUpdateAnimBg="0"/>
      <p:bldP spid="2" grpId="0" build="p" bldLvl="2"/>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372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With </a:t>
            </a:r>
            <a:r>
              <a:rPr lang="en-US" sz="1800" b="0" dirty="0">
                <a:solidFill>
                  <a:schemeClr val="tx1"/>
                </a:solidFill>
                <a:latin typeface="Liberation Sans" panose="020B0604020202020204" pitchFamily="34" charset="0"/>
              </a:rPr>
              <a:t>respect to revaluations, as part of the conceptual framework project, the Boards will </a:t>
            </a:r>
            <a:r>
              <a:rPr lang="en-US" sz="1800" b="0" dirty="0" smtClean="0">
                <a:solidFill>
                  <a:schemeClr val="tx1"/>
                </a:solidFill>
                <a:latin typeface="Liberation Sans" panose="020B0604020202020204" pitchFamily="34" charset="0"/>
              </a:rPr>
              <a:t>examine the </a:t>
            </a:r>
            <a:r>
              <a:rPr lang="en-US" sz="1800" b="0" dirty="0">
                <a:solidFill>
                  <a:schemeClr val="tx1"/>
                </a:solidFill>
                <a:latin typeface="Liberation Sans" panose="020B0604020202020204" pitchFamily="34" charset="0"/>
              </a:rPr>
              <a:t>measurement bases used in accounting. It is too early to say whether a converged </a:t>
            </a:r>
            <a:r>
              <a:rPr lang="en-US" sz="1800" b="0" dirty="0" smtClean="0">
                <a:solidFill>
                  <a:schemeClr val="tx1"/>
                </a:solidFill>
                <a:latin typeface="Liberation Sans" panose="020B0604020202020204" pitchFamily="34" charset="0"/>
              </a:rPr>
              <a:t>conceptual framework </a:t>
            </a:r>
            <a:r>
              <a:rPr lang="en-US" sz="1800" b="0" dirty="0">
                <a:solidFill>
                  <a:schemeClr val="tx1"/>
                </a:solidFill>
                <a:latin typeface="Liberation Sans" panose="020B0604020202020204" pitchFamily="34" charset="0"/>
              </a:rPr>
              <a:t>will recommend fair value measurement (and revaluation accounting) for plant </a:t>
            </a:r>
            <a:r>
              <a:rPr lang="en-US" sz="1800" b="0" dirty="0" smtClean="0">
                <a:solidFill>
                  <a:schemeClr val="tx1"/>
                </a:solidFill>
                <a:latin typeface="Liberation Sans" panose="020B0604020202020204" pitchFamily="34" charset="0"/>
              </a:rPr>
              <a:t>assets and </a:t>
            </a:r>
            <a:r>
              <a:rPr lang="en-US" sz="1800" b="0" dirty="0">
                <a:solidFill>
                  <a:schemeClr val="tx1"/>
                </a:solidFill>
                <a:latin typeface="Liberation Sans" panose="020B0604020202020204" pitchFamily="34" charset="0"/>
              </a:rPr>
              <a:t>intangibles. However, this is likely to be one of the more contentious issues, given the </a:t>
            </a:r>
            <a:r>
              <a:rPr lang="en-US" sz="1800" b="0" dirty="0" smtClean="0">
                <a:solidFill>
                  <a:schemeClr val="tx1"/>
                </a:solidFill>
                <a:latin typeface="Liberation Sans" panose="020B0604020202020204" pitchFamily="34" charset="0"/>
              </a:rPr>
              <a:t>longstanding use </a:t>
            </a:r>
            <a:r>
              <a:rPr lang="en-US" sz="1800" b="0" dirty="0">
                <a:solidFill>
                  <a:schemeClr val="tx1"/>
                </a:solidFill>
                <a:latin typeface="Liberation Sans" panose="020B0604020202020204" pitchFamily="34" charset="0"/>
              </a:rPr>
              <a:t>of historical cost as a measurement basis in GAAP</a:t>
            </a:r>
            <a:r>
              <a:rPr lang="en-US" sz="1800" b="0" dirty="0" smtClean="0">
                <a:solidFill>
                  <a:schemeClr val="tx1"/>
                </a:solidFill>
                <a:latin typeface="Liberation Sans" panose="020B0604020202020204" pitchFamily="34" charset="0"/>
              </a:rPr>
              <a:t>. The </a:t>
            </a:r>
            <a:r>
              <a:rPr lang="en-US" sz="1800" b="0" dirty="0">
                <a:solidFill>
                  <a:schemeClr val="tx1"/>
                </a:solidFill>
                <a:latin typeface="Liberation Sans" panose="020B0604020202020204" pitchFamily="34" charset="0"/>
              </a:rPr>
              <a:t>IASB and FASB have </a:t>
            </a:r>
            <a:r>
              <a:rPr lang="en-US" sz="1800" b="0" dirty="0" smtClean="0">
                <a:solidFill>
                  <a:schemeClr val="tx1"/>
                </a:solidFill>
                <a:latin typeface="Liberation Sans" panose="020B0604020202020204" pitchFamily="34" charset="0"/>
              </a:rPr>
              <a:t>identified </a:t>
            </a:r>
            <a:r>
              <a:rPr lang="en-US" sz="1800" b="0" dirty="0">
                <a:solidFill>
                  <a:schemeClr val="tx1"/>
                </a:solidFill>
                <a:latin typeface="Liberation Sans" panose="020B0604020202020204" pitchFamily="34" charset="0"/>
              </a:rPr>
              <a:t>a project that would consider expanded recognition </a:t>
            </a:r>
            <a:r>
              <a:rPr lang="en-US" sz="1800" b="0" dirty="0" smtClean="0">
                <a:solidFill>
                  <a:schemeClr val="tx1"/>
                </a:solidFill>
                <a:latin typeface="Liberation Sans" panose="020B0604020202020204" pitchFamily="34" charset="0"/>
              </a:rPr>
              <a:t>of internally </a:t>
            </a:r>
            <a:r>
              <a:rPr lang="en-US" sz="1800" b="0" dirty="0">
                <a:solidFill>
                  <a:schemeClr val="tx1"/>
                </a:solidFill>
                <a:latin typeface="Liberation Sans" panose="020B0604020202020204" pitchFamily="34" charset="0"/>
              </a:rPr>
              <a:t>generated intangible assets. IFRS permits more recognition of intangibles compared </a:t>
            </a:r>
            <a:r>
              <a:rPr lang="en-US" sz="1800" b="0" dirty="0" smtClean="0">
                <a:solidFill>
                  <a:schemeClr val="tx1"/>
                </a:solidFill>
                <a:latin typeface="Liberation Sans" panose="020B0604020202020204" pitchFamily="34" charset="0"/>
              </a:rPr>
              <a:t>to GAAP</a:t>
            </a:r>
            <a:r>
              <a:rPr lang="en-US" sz="1800" b="0" dirty="0">
                <a:solidFill>
                  <a:schemeClr val="tx1"/>
                </a:solidFill>
                <a:latin typeface="Liberation Sans" panose="020B0604020202020204" pitchFamily="34" charset="0"/>
              </a:rPr>
              <a:t>. Thus, it will be challenging to develop converged standards for intangible assets, given </a:t>
            </a:r>
            <a:r>
              <a:rPr lang="en-US" sz="1800" b="0" dirty="0" smtClean="0">
                <a:solidFill>
                  <a:schemeClr val="tx1"/>
                </a:solidFill>
                <a:latin typeface="Liberation Sans" panose="020B0604020202020204" pitchFamily="34" charset="0"/>
              </a:rPr>
              <a:t>the long-standing </a:t>
            </a:r>
            <a:r>
              <a:rPr lang="en-US" sz="1800" b="0" dirty="0">
                <a:solidFill>
                  <a:schemeClr val="tx1"/>
                </a:solidFill>
                <a:latin typeface="Liberation Sans" panose="020B0604020202020204" pitchFamily="34" charset="0"/>
              </a:rPr>
              <a:t>prohibition on capitalizing internally generated intangible assets and research </a:t>
            </a:r>
            <a:r>
              <a:rPr lang="en-US" sz="1800" b="0" dirty="0" smtClean="0">
                <a:solidFill>
                  <a:schemeClr val="tx1"/>
                </a:solidFill>
                <a:latin typeface="Liberation Sans" panose="020B0604020202020204" pitchFamily="34" charset="0"/>
              </a:rPr>
              <a:t>and development </a:t>
            </a:r>
            <a:r>
              <a:rPr lang="en-US" sz="1800" b="0" dirty="0">
                <a:solidFill>
                  <a:schemeClr val="tx1"/>
                </a:solidFill>
                <a:latin typeface="Liberation Sans" panose="020B0604020202020204" pitchFamily="34" charset="0"/>
              </a:rPr>
              <a:t>costs in GAAP.</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46634764"/>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43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None/>
            </a:pPr>
            <a:r>
              <a:rPr lang="en-US" altLang="en-US" sz="2100" b="0" dirty="0" smtClean="0">
                <a:latin typeface="Liberation Sans" panose="020B0604020202020204" pitchFamily="34" charset="0"/>
              </a:rPr>
              <a:t>Which </a:t>
            </a:r>
            <a:r>
              <a:rPr lang="en-US" altLang="en-US" sz="2100" b="0" dirty="0">
                <a:latin typeface="Liberation Sans" panose="020B0604020202020204" pitchFamily="34" charset="0"/>
              </a:rPr>
              <a:t>of the following statements is </a:t>
            </a:r>
            <a:r>
              <a:rPr lang="en-US" altLang="en-US" sz="2100" dirty="0" smtClean="0">
                <a:latin typeface="Liberation Sans" panose="020B0604020202020204" pitchFamily="34" charset="0"/>
              </a:rPr>
              <a:t>correct</a:t>
            </a:r>
            <a:r>
              <a:rPr lang="en-US" altLang="en-US" sz="2100" b="0" dirty="0" smtClean="0">
                <a:latin typeface="Liberation Sans" panose="020B0604020202020204" pitchFamily="34" charset="0"/>
              </a:rPr>
              <a:t>?</a:t>
            </a:r>
          </a:p>
          <a:p>
            <a:pPr lvl="1">
              <a:lnSpc>
                <a:spcPct val="125000"/>
              </a:lnSpc>
              <a:spcBef>
                <a:spcPct val="50000"/>
              </a:spcBef>
              <a:buClr>
                <a:schemeClr val="tx1"/>
              </a:buClr>
              <a:buSzPct val="100000"/>
              <a:buFont typeface="Wingdings" pitchFamily="2" charset="2"/>
              <a:buAutoNum type="alphaLcParenR"/>
            </a:pPr>
            <a:r>
              <a:rPr lang="en-US" altLang="en-US" sz="2100" b="0" dirty="0" smtClean="0">
                <a:latin typeface="Liberation Sans" panose="020B0604020202020204" pitchFamily="34" charset="0"/>
              </a:rPr>
              <a:t>Both </a:t>
            </a:r>
            <a:r>
              <a:rPr lang="en-US" altLang="en-US" sz="2100" b="0" dirty="0">
                <a:latin typeface="Liberation Sans" panose="020B0604020202020204" pitchFamily="34" charset="0"/>
              </a:rPr>
              <a:t>IFRS and GAAP permit revaluation of property, plant, and equipment and intangible assets (except for goodwill).</a:t>
            </a:r>
          </a:p>
          <a:p>
            <a:pPr lvl="1">
              <a:lnSpc>
                <a:spcPct val="125000"/>
              </a:lnSpc>
              <a:spcBef>
                <a:spcPct val="60000"/>
              </a:spcBef>
              <a:buClr>
                <a:schemeClr val="tx1"/>
              </a:buClr>
              <a:buSzTx/>
              <a:buFont typeface="Wingdings" pitchFamily="2" charset="2"/>
              <a:buAutoNum type="alphaLcParenR"/>
            </a:pPr>
            <a:r>
              <a:rPr lang="en-US" altLang="en-US" sz="2100" b="0" dirty="0">
                <a:latin typeface="Liberation Sans" panose="020B0604020202020204" pitchFamily="34" charset="0"/>
              </a:rPr>
              <a:t>IFRS permits revaluation of property, plant, and equipment and intangible assets (except for goodwill).</a:t>
            </a:r>
          </a:p>
          <a:p>
            <a:pPr lvl="1">
              <a:lnSpc>
                <a:spcPct val="125000"/>
              </a:lnSpc>
              <a:spcBef>
                <a:spcPct val="60000"/>
              </a:spcBef>
              <a:buClr>
                <a:schemeClr val="tx1"/>
              </a:buClr>
              <a:buSzTx/>
              <a:buFont typeface="Wingdings" pitchFamily="2" charset="2"/>
              <a:buAutoNum type="alphaLcParenR"/>
            </a:pPr>
            <a:r>
              <a:rPr lang="en-US" altLang="en-US" sz="2100" b="0" dirty="0">
                <a:latin typeface="Liberation Sans" panose="020B0604020202020204" pitchFamily="34" charset="0"/>
              </a:rPr>
              <a:t>Both IFRS and GAAP permit revaluation of property, plant, and equipment but not intangible assets.</a:t>
            </a:r>
          </a:p>
          <a:p>
            <a:pPr lvl="1">
              <a:lnSpc>
                <a:spcPct val="125000"/>
              </a:lnSpc>
              <a:spcBef>
                <a:spcPct val="60000"/>
              </a:spcBef>
              <a:buClr>
                <a:schemeClr val="tx1"/>
              </a:buClr>
              <a:buSzTx/>
              <a:buFont typeface="Wingdings" pitchFamily="2" charset="2"/>
              <a:buAutoNum type="alphaLcParenR"/>
            </a:pPr>
            <a:r>
              <a:rPr lang="en-US" altLang="en-US" sz="2100" b="0" dirty="0">
                <a:latin typeface="Liberation Sans" panose="020B0604020202020204" pitchFamily="34" charset="0"/>
              </a:rPr>
              <a:t>GAAP permits revaluation of property, plant, and equipment but not intangible assets.</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3528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308315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71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50000"/>
              </a:spcBef>
              <a:buClr>
                <a:srgbClr val="800000"/>
              </a:buClr>
              <a:buSzPct val="80000"/>
            </a:pPr>
            <a:r>
              <a:rPr lang="en-US" altLang="en-US" sz="2100" b="0" dirty="0">
                <a:solidFill>
                  <a:schemeClr val="bg2"/>
                </a:solidFill>
                <a:latin typeface="Liberation Sans" panose="020B0604020202020204" pitchFamily="34" charset="0"/>
              </a:rPr>
              <a:t>Research and development costs are:</a:t>
            </a:r>
          </a:p>
          <a:p>
            <a:pPr marL="685800" lvl="1" indent="-457200">
              <a:lnSpc>
                <a:spcPct val="125000"/>
              </a:lnSpc>
              <a:spcBef>
                <a:spcPct val="50000"/>
              </a:spcBef>
              <a:buClr>
                <a:schemeClr val="tx1"/>
              </a:buClr>
              <a:buSzPct val="100000"/>
              <a:buAutoNum type="alphaLcParenR"/>
            </a:pPr>
            <a:r>
              <a:rPr lang="en-US" altLang="en-US" sz="2100" b="0" dirty="0">
                <a:solidFill>
                  <a:schemeClr val="bg2"/>
                </a:solidFill>
                <a:latin typeface="Liberation Sans" panose="020B0604020202020204" pitchFamily="34" charset="0"/>
              </a:rPr>
              <a:t>expensed under GAAP.</a:t>
            </a:r>
          </a:p>
          <a:p>
            <a:pPr marL="685800" lvl="1" indent="-457200">
              <a:lnSpc>
                <a:spcPct val="125000"/>
              </a:lnSpc>
              <a:spcBef>
                <a:spcPct val="50000"/>
              </a:spcBef>
              <a:buClr>
                <a:schemeClr val="tx1"/>
              </a:buClr>
              <a:buSzPct val="100000"/>
              <a:buAutoNum type="alphaLcParenR"/>
            </a:pPr>
            <a:r>
              <a:rPr lang="en-US" altLang="en-US" sz="2100" b="0" dirty="0">
                <a:solidFill>
                  <a:schemeClr val="bg2"/>
                </a:solidFill>
                <a:latin typeface="Liberation Sans" panose="020B0604020202020204" pitchFamily="34" charset="0"/>
              </a:rPr>
              <a:t>expensed under IFRS.</a:t>
            </a:r>
          </a:p>
          <a:p>
            <a:pPr marL="685800" lvl="1" indent="-457200">
              <a:lnSpc>
                <a:spcPct val="125000"/>
              </a:lnSpc>
              <a:spcBef>
                <a:spcPct val="50000"/>
              </a:spcBef>
              <a:buClr>
                <a:schemeClr val="tx1"/>
              </a:buClr>
              <a:buSzPct val="100000"/>
              <a:buAutoNum type="alphaLcParenR"/>
            </a:pPr>
            <a:r>
              <a:rPr lang="en-US" altLang="en-US" sz="2100" b="0" dirty="0">
                <a:solidFill>
                  <a:schemeClr val="bg2"/>
                </a:solidFill>
                <a:latin typeface="Liberation Sans" panose="020B0604020202020204" pitchFamily="34" charset="0"/>
              </a:rPr>
              <a:t>expensed under both GAAP and IFRS.</a:t>
            </a:r>
          </a:p>
          <a:p>
            <a:pPr marL="685800" lvl="1" indent="-457200">
              <a:lnSpc>
                <a:spcPct val="125000"/>
              </a:lnSpc>
              <a:spcBef>
                <a:spcPct val="50000"/>
              </a:spcBef>
              <a:buClr>
                <a:schemeClr val="tx1"/>
              </a:buClr>
              <a:buSzPct val="100000"/>
              <a:buAutoNum type="alphaLcParenR"/>
            </a:pPr>
            <a:r>
              <a:rPr lang="en-US" altLang="en-US" sz="2100" b="0" dirty="0">
                <a:solidFill>
                  <a:schemeClr val="bg2"/>
                </a:solidFill>
                <a:latin typeface="Liberation Sans" panose="020B0604020202020204" pitchFamily="34" charset="0"/>
              </a:rPr>
              <a:t>None of the above.</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622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606823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71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50000"/>
              </a:spcBef>
              <a:buClr>
                <a:srgbClr val="800000"/>
              </a:buClr>
              <a:buSzPct val="80000"/>
            </a:pPr>
            <a:r>
              <a:rPr lang="en-US" altLang="en-US" sz="2100" b="0" dirty="0">
                <a:solidFill>
                  <a:schemeClr val="bg2"/>
                </a:solidFill>
                <a:latin typeface="Liberation Sans" panose="020B0604020202020204" pitchFamily="34" charset="0"/>
              </a:rPr>
              <a:t>Value-in-use is defined as:</a:t>
            </a:r>
          </a:p>
          <a:p>
            <a:pPr marL="685800" lvl="1" indent="-457200">
              <a:lnSpc>
                <a:spcPct val="125000"/>
              </a:lnSpc>
              <a:spcBef>
                <a:spcPct val="50000"/>
              </a:spcBef>
              <a:buClr>
                <a:schemeClr val="tx1"/>
              </a:buClr>
              <a:buSzPct val="100000"/>
              <a:buAutoNum type="alphaLcParenR"/>
            </a:pPr>
            <a:r>
              <a:rPr lang="en-US" altLang="en-US" sz="2100" b="0" dirty="0">
                <a:solidFill>
                  <a:schemeClr val="bg2"/>
                </a:solidFill>
                <a:latin typeface="Liberation Sans" panose="020B0604020202020204" pitchFamily="34" charset="0"/>
              </a:rPr>
              <a:t>net realizable value.</a:t>
            </a:r>
          </a:p>
          <a:p>
            <a:pPr marL="685800" lvl="1" indent="-457200">
              <a:lnSpc>
                <a:spcPct val="125000"/>
              </a:lnSpc>
              <a:spcBef>
                <a:spcPct val="50000"/>
              </a:spcBef>
              <a:buClr>
                <a:schemeClr val="tx1"/>
              </a:buClr>
              <a:buSzPct val="100000"/>
              <a:buAutoNum type="alphaLcParenR"/>
            </a:pPr>
            <a:r>
              <a:rPr lang="en-US" altLang="en-US" sz="2100" b="0" dirty="0">
                <a:solidFill>
                  <a:schemeClr val="bg2"/>
                </a:solidFill>
                <a:latin typeface="Liberation Sans" panose="020B0604020202020204" pitchFamily="34" charset="0"/>
              </a:rPr>
              <a:t>fair value.</a:t>
            </a:r>
          </a:p>
          <a:p>
            <a:pPr marL="685800" lvl="1" indent="-457200">
              <a:lnSpc>
                <a:spcPct val="125000"/>
              </a:lnSpc>
              <a:spcBef>
                <a:spcPct val="50000"/>
              </a:spcBef>
              <a:buClr>
                <a:schemeClr val="tx1"/>
              </a:buClr>
              <a:buSzPct val="100000"/>
              <a:buAutoNum type="alphaLcParenR"/>
            </a:pPr>
            <a:r>
              <a:rPr lang="en-US" altLang="en-US" sz="2100" b="0" dirty="0">
                <a:solidFill>
                  <a:schemeClr val="bg2"/>
                </a:solidFill>
                <a:latin typeface="Liberation Sans" panose="020B0604020202020204" pitchFamily="34" charset="0"/>
              </a:rPr>
              <a:t>future cash flows discounted to present value.</a:t>
            </a:r>
          </a:p>
          <a:p>
            <a:pPr marL="685800" lvl="1" indent="-457200">
              <a:lnSpc>
                <a:spcPct val="125000"/>
              </a:lnSpc>
              <a:spcBef>
                <a:spcPct val="50000"/>
              </a:spcBef>
              <a:buClr>
                <a:schemeClr val="tx1"/>
              </a:buClr>
              <a:buSzPct val="100000"/>
              <a:buAutoNum type="alphaLcParenR"/>
            </a:pPr>
            <a:r>
              <a:rPr lang="en-US" altLang="en-US" sz="2100" b="0" dirty="0">
                <a:solidFill>
                  <a:schemeClr val="bg2"/>
                </a:solidFill>
                <a:latin typeface="Liberation Sans" panose="020B0604020202020204" pitchFamily="34" charset="0"/>
              </a:rPr>
              <a:t>total future undiscounted cash flows.</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46994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434756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06848360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accent2"/>
          </a:buClr>
          <a:buSzPct val="75000"/>
          <a:buFont typeface="Wingdings" pitchFamily="2" charset="2"/>
          <a:buNone/>
          <a:tabLst/>
          <a:defRPr kumimoji="0" lang="en-US" altLang="en-US" sz="9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accent2"/>
          </a:buClr>
          <a:buSzPct val="75000"/>
          <a:buFont typeface="Wingdings" pitchFamily="2" charset="2"/>
          <a:buNone/>
          <a:tabLst/>
          <a:defRPr kumimoji="0" lang="en-US" altLang="en-US" sz="900" b="1" i="0" u="none" strike="noStrike" cap="none" normalizeH="0" baseline="0" smtClean="0">
            <a:ln>
              <a:noFill/>
            </a:ln>
            <a:solidFill>
              <a:schemeClr val="tx1"/>
            </a:solidFill>
            <a:effectLst/>
            <a:latin typeface="Arial"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13922</TotalTime>
  <Pages>43</Pages>
  <Words>6236</Words>
  <Application>Microsoft Office PowerPoint</Application>
  <PresentationFormat>On-screen Show (4:3)</PresentationFormat>
  <Paragraphs>870</Paragraphs>
  <Slides>94</Slides>
  <Notes>93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4" baseType="lpstr">
      <vt:lpstr>Arial Unicode MS</vt:lpstr>
      <vt:lpstr>Andalus</vt:lpstr>
      <vt:lpstr>Arial</vt:lpstr>
      <vt:lpstr>Comic Sans MS</vt:lpstr>
      <vt:lpstr>Constantia</vt:lpstr>
      <vt:lpstr>Liberation Sans</vt:lpstr>
      <vt:lpstr>Times New Roman</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2595</cp:revision>
  <cp:lastPrinted>1999-09-16T17:08:20Z</cp:lastPrinted>
  <dcterms:created xsi:type="dcterms:W3CDTF">1997-03-28T18:03:02Z</dcterms:created>
  <dcterms:modified xsi:type="dcterms:W3CDTF">2019-08-25T04:14:53Z</dcterms:modified>
</cp:coreProperties>
</file>